
<file path=[Content_Types].xml><?xml version="1.0" encoding="utf-8"?>
<Types xmlns="http://schemas.openxmlformats.org/package/2006/content-types">
  <Default Extension="png" ContentType="image/png"/>
  <Default Extension="svg" ContentType="image/svg+xml"/>
  <Default Extension="png&amp;ehk=d50iruFM5y9DwdHqDy0ROA&amp;r=0&amp;pid=OfficeInsert" ContentType="image/png"/>
  <Default Extension="jpeg" ContentType="image/jpeg"/>
  <Default Extension="com" ContentType="image/jpeg"/>
  <Default Extension="rels" ContentType="application/vnd.openxmlformats-package.relationships+xml"/>
  <Default Extension="xml" ContentType="application/xml"/>
  <Default Extension="wdp" ContentType="image/vnd.ms-photo"/>
  <Default Extension="jpg&amp;ehk=7iTB8rs6riO" ContentType="image/jpeg"/>
  <Default Extension="jpg&amp;ehk=3CW1dC7jdnb7I6NL2A0tdQ&amp;r=0&amp;pid=OfficeInsert" ContentType="image/jpeg"/>
  <Default Extension="gif" ContentType="image/gif"/>
  <Default Extension="png&amp;ehk=WJ05yqON0GlylPDMFCEhAw&amp;r=0&amp;pid=OfficeInsert" ContentType="image/p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308" r:id="rId2"/>
    <p:sldId id="257" r:id="rId3"/>
    <p:sldId id="256" r:id="rId4"/>
    <p:sldId id="307" r:id="rId5"/>
    <p:sldId id="258" r:id="rId6"/>
    <p:sldId id="270" r:id="rId7"/>
    <p:sldId id="284" r:id="rId8"/>
    <p:sldId id="259" r:id="rId9"/>
    <p:sldId id="278" r:id="rId10"/>
    <p:sldId id="260" r:id="rId11"/>
    <p:sldId id="261" r:id="rId12"/>
    <p:sldId id="262" r:id="rId13"/>
    <p:sldId id="303" r:id="rId14"/>
    <p:sldId id="310" r:id="rId15"/>
    <p:sldId id="283" r:id="rId16"/>
    <p:sldId id="281" r:id="rId17"/>
    <p:sldId id="282" r:id="rId18"/>
    <p:sldId id="285" r:id="rId19"/>
    <p:sldId id="264" r:id="rId20"/>
    <p:sldId id="269" r:id="rId21"/>
    <p:sldId id="265" r:id="rId22"/>
    <p:sldId id="268" r:id="rId23"/>
    <p:sldId id="271" r:id="rId24"/>
    <p:sldId id="272" r:id="rId25"/>
    <p:sldId id="277" r:id="rId26"/>
    <p:sldId id="287" r:id="rId27"/>
    <p:sldId id="288" r:id="rId28"/>
    <p:sldId id="305" r:id="rId29"/>
    <p:sldId id="304" r:id="rId30"/>
    <p:sldId id="306" r:id="rId31"/>
    <p:sldId id="289" r:id="rId32"/>
    <p:sldId id="274" r:id="rId33"/>
    <p:sldId id="276" r:id="rId34"/>
    <p:sldId id="291" r:id="rId35"/>
    <p:sldId id="286" r:id="rId36"/>
    <p:sldId id="292" r:id="rId37"/>
    <p:sldId id="294" r:id="rId38"/>
    <p:sldId id="295" r:id="rId39"/>
    <p:sldId id="298" r:id="rId40"/>
    <p:sldId id="296" r:id="rId41"/>
    <p:sldId id="297" r:id="rId42"/>
    <p:sldId id="300" r:id="rId43"/>
    <p:sldId id="301" r:id="rId44"/>
    <p:sldId id="302" r:id="rId45"/>
    <p:sldId id="309" r:id="rId46"/>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A2781"/>
    <a:srgbClr val="9E5ECE"/>
    <a:srgbClr val="7C35B1"/>
    <a:srgbClr val="8A3CC4"/>
    <a:srgbClr val="B07BD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horzBarState="maximized">
    <p:restoredLeft sz="15000" autoAdjust="0"/>
    <p:restoredTop sz="94660"/>
  </p:normalViewPr>
  <p:slideViewPr>
    <p:cSldViewPr snapToGrid="0">
      <p:cViewPr varScale="1">
        <p:scale>
          <a:sx n="86" d="100"/>
          <a:sy n="86" d="100"/>
        </p:scale>
        <p:origin x="654" y="96"/>
      </p:cViewPr>
      <p:guideLst/>
    </p:cSldViewPr>
  </p:slideViewPr>
  <p:notesTextViewPr>
    <p:cViewPr>
      <p:scale>
        <a:sx n="1" d="1"/>
        <a:sy n="1" d="1"/>
      </p:scale>
      <p:origin x="0" y="0"/>
    </p:cViewPr>
  </p:notesTextViewPr>
  <p:notesViewPr>
    <p:cSldViewPr snapToGrid="0">
      <p:cViewPr>
        <p:scale>
          <a:sx n="75" d="100"/>
          <a:sy n="75" d="100"/>
        </p:scale>
        <p:origin x="2940" y="-27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6E7F2B53-FAB2-4D64-8570-A5B0D0A6B372}" type="datetimeFigureOut">
              <a:rPr lang="en-US" smtClean="0"/>
              <a:t>7/26/2017</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1F754A14-AF35-4F47-AB6E-02291CEEB7E4}" type="slidenum">
              <a:rPr lang="en-US" smtClean="0"/>
              <a:t>‹#›</a:t>
            </a:fld>
            <a:endParaRPr lang="en-US"/>
          </a:p>
        </p:txBody>
      </p:sp>
    </p:spTree>
    <p:extLst>
      <p:ext uri="{BB962C8B-B14F-4D97-AF65-F5344CB8AC3E}">
        <p14:creationId xmlns:p14="http://schemas.microsoft.com/office/powerpoint/2010/main" val="158686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F754A14-AF35-4F47-AB6E-02291CEEB7E4}" type="slidenum">
              <a:rPr lang="en-US" smtClean="0"/>
              <a:t>1</a:t>
            </a:fld>
            <a:endParaRPr lang="en-US"/>
          </a:p>
        </p:txBody>
      </p:sp>
    </p:spTree>
    <p:extLst>
      <p:ext uri="{BB962C8B-B14F-4D97-AF65-F5344CB8AC3E}">
        <p14:creationId xmlns:p14="http://schemas.microsoft.com/office/powerpoint/2010/main" val="40816161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dirty="0"/>
              <a:t>ILDA Emblem</a:t>
            </a:r>
          </a:p>
          <a:p>
            <a:endParaRPr lang="en-US" dirty="0"/>
          </a:p>
        </p:txBody>
      </p:sp>
      <p:sp>
        <p:nvSpPr>
          <p:cNvPr id="4" name="Slide Number Placeholder 3"/>
          <p:cNvSpPr>
            <a:spLocks noGrp="1"/>
          </p:cNvSpPr>
          <p:nvPr>
            <p:ph type="sldNum" sz="quarter" idx="10"/>
          </p:nvPr>
        </p:nvSpPr>
        <p:spPr/>
        <p:txBody>
          <a:bodyPr/>
          <a:lstStyle/>
          <a:p>
            <a:fld id="{1F754A14-AF35-4F47-AB6E-02291CEEB7E4}" type="slidenum">
              <a:rPr lang="en-US" smtClean="0"/>
              <a:t>2</a:t>
            </a:fld>
            <a:endParaRPr lang="en-US"/>
          </a:p>
        </p:txBody>
      </p:sp>
    </p:spTree>
    <p:extLst>
      <p:ext uri="{BB962C8B-B14F-4D97-AF65-F5344CB8AC3E}">
        <p14:creationId xmlns:p14="http://schemas.microsoft.com/office/powerpoint/2010/main" val="31046731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F754A14-AF35-4F47-AB6E-02291CEEB7E4}" type="slidenum">
              <a:rPr lang="en-US" smtClean="0"/>
              <a:t>3</a:t>
            </a:fld>
            <a:endParaRPr lang="en-US"/>
          </a:p>
        </p:txBody>
      </p:sp>
    </p:spTree>
    <p:extLst>
      <p:ext uri="{BB962C8B-B14F-4D97-AF65-F5344CB8AC3E}">
        <p14:creationId xmlns:p14="http://schemas.microsoft.com/office/powerpoint/2010/main" val="27869362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roots of the International Lutheran Deaf Association go back almost a century (100 years) before ILDA began.</a:t>
            </a:r>
          </a:p>
        </p:txBody>
      </p:sp>
      <p:sp>
        <p:nvSpPr>
          <p:cNvPr id="4" name="Slide Number Placeholder 3"/>
          <p:cNvSpPr>
            <a:spLocks noGrp="1"/>
          </p:cNvSpPr>
          <p:nvPr>
            <p:ph type="sldNum" sz="quarter" idx="10"/>
          </p:nvPr>
        </p:nvSpPr>
        <p:spPr/>
        <p:txBody>
          <a:bodyPr/>
          <a:lstStyle/>
          <a:p>
            <a:fld id="{1F754A14-AF35-4F47-AB6E-02291CEEB7E4}" type="slidenum">
              <a:rPr lang="en-US" smtClean="0"/>
              <a:t>4</a:t>
            </a:fld>
            <a:endParaRPr lang="en-US"/>
          </a:p>
        </p:txBody>
      </p:sp>
    </p:spTree>
    <p:extLst>
      <p:ext uri="{BB962C8B-B14F-4D97-AF65-F5344CB8AC3E}">
        <p14:creationId xmlns:p14="http://schemas.microsoft.com/office/powerpoint/2010/main" val="22927446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b="1" dirty="0"/>
              <a:t>Lutheran School for the Deaf, Detroit</a:t>
            </a:r>
          </a:p>
          <a:p>
            <a:r>
              <a:rPr lang="en-US" dirty="0"/>
              <a:t>In 1873, a group of congregations in an around Detroit agreed to establish an orphanage.</a:t>
            </a:r>
          </a:p>
          <a:p>
            <a:pPr indent="245009"/>
            <a:endParaRPr lang="en-US" dirty="0"/>
          </a:p>
          <a:p>
            <a:r>
              <a:rPr lang="en-US" dirty="0"/>
              <a:t>The first director, Rev. Philip </a:t>
            </a:r>
            <a:r>
              <a:rPr lang="en-US" dirty="0" err="1"/>
              <a:t>Speckhard</a:t>
            </a:r>
            <a:r>
              <a:rPr lang="en-US" dirty="0"/>
              <a:t>, was a former teacher of the deaf in Germany.</a:t>
            </a:r>
          </a:p>
          <a:p>
            <a:endParaRPr lang="en-US" dirty="0"/>
          </a:p>
          <a:p>
            <a:r>
              <a:rPr lang="en-US" dirty="0"/>
              <a:t>At the time the association called him </a:t>
            </a:r>
            <a:r>
              <a:rPr lang="en-US" dirty="0" err="1"/>
              <a:t>Speckard</a:t>
            </a:r>
            <a:r>
              <a:rPr lang="en-US" dirty="0"/>
              <a:t> was instructing two deaf girls in his congregation at </a:t>
            </a:r>
            <a:r>
              <a:rPr lang="en-US" dirty="0" err="1"/>
              <a:t>Sebewaing</a:t>
            </a:r>
            <a:r>
              <a:rPr lang="en-US" dirty="0"/>
              <a:t>, </a:t>
            </a:r>
            <a:r>
              <a:rPr lang="en-US" dirty="0" err="1"/>
              <a:t>Michicagn</a:t>
            </a:r>
            <a:r>
              <a:rPr lang="en-US" dirty="0"/>
              <a:t>. The parents wanted him to finish their religious education, so he agreed to bring them to Detroit. </a:t>
            </a:r>
          </a:p>
          <a:p>
            <a:endParaRPr lang="en-US" dirty="0"/>
          </a:p>
          <a:p>
            <a:r>
              <a:rPr lang="en-US" dirty="0"/>
              <a:t>The association agreed to operate a school for the deaf together with the orphanage. And in the Fall, the Evangelical-Lutheran Orphanage and Deaf Institute began.</a:t>
            </a:r>
          </a:p>
          <a:p>
            <a:endParaRPr lang="en-US" dirty="0"/>
          </a:p>
          <a:p>
            <a:r>
              <a:rPr lang="en-US" dirty="0"/>
              <a:t>Within 15 months there were more deaf students than orphans.</a:t>
            </a:r>
          </a:p>
          <a:p>
            <a:endParaRPr lang="en-US" dirty="0"/>
          </a:p>
        </p:txBody>
      </p:sp>
      <p:sp>
        <p:nvSpPr>
          <p:cNvPr id="4" name="Slide Number Placeholder 3"/>
          <p:cNvSpPr>
            <a:spLocks noGrp="1"/>
          </p:cNvSpPr>
          <p:nvPr>
            <p:ph type="sldNum" sz="quarter" idx="10"/>
          </p:nvPr>
        </p:nvSpPr>
        <p:spPr/>
        <p:txBody>
          <a:bodyPr/>
          <a:lstStyle/>
          <a:p>
            <a:fld id="{1F754A14-AF35-4F47-AB6E-02291CEEB7E4}" type="slidenum">
              <a:rPr lang="en-US" smtClean="0"/>
              <a:t>5</a:t>
            </a:fld>
            <a:endParaRPr lang="en-US"/>
          </a:p>
        </p:txBody>
      </p:sp>
    </p:spTree>
    <p:extLst>
      <p:ext uri="{BB962C8B-B14F-4D97-AF65-F5344CB8AC3E}">
        <p14:creationId xmlns:p14="http://schemas.microsoft.com/office/powerpoint/2010/main" val="14048630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association knew it could not operate the two institutions together. After conferring with synod officials, the association decided to move the orphans to a newly built home in Addison, Illinois. Thus in 1875 the institute became a full-time school for the Deaf.</a:t>
            </a:r>
          </a:p>
          <a:p>
            <a:endParaRPr lang="en-US" dirty="0"/>
          </a:p>
          <a:p>
            <a:r>
              <a:rPr lang="en-US" dirty="0"/>
              <a:t>Students from as far-away as New York, Nebraska, the Dakotas, Ontario – even one from Dresden, Saxony. These students, especially the graduates, became the scattered seed that helped spread Deaf Missions. They often formed the nucleus for preaching stations and congregations.</a:t>
            </a:r>
          </a:p>
          <a:p>
            <a:endParaRPr lang="en-US" dirty="0"/>
          </a:p>
        </p:txBody>
      </p:sp>
      <p:sp>
        <p:nvSpPr>
          <p:cNvPr id="4" name="Slide Number Placeholder 3"/>
          <p:cNvSpPr>
            <a:spLocks noGrp="1"/>
          </p:cNvSpPr>
          <p:nvPr>
            <p:ph type="sldNum" sz="quarter" idx="10"/>
          </p:nvPr>
        </p:nvSpPr>
        <p:spPr/>
        <p:txBody>
          <a:bodyPr/>
          <a:lstStyle/>
          <a:p>
            <a:fld id="{1F754A14-AF35-4F47-AB6E-02291CEEB7E4}" type="slidenum">
              <a:rPr lang="en-US" smtClean="0"/>
              <a:t>6</a:t>
            </a:fld>
            <a:endParaRPr lang="en-US"/>
          </a:p>
        </p:txBody>
      </p:sp>
    </p:spTree>
    <p:extLst>
      <p:ext uri="{BB962C8B-B14F-4D97-AF65-F5344CB8AC3E}">
        <p14:creationId xmlns:p14="http://schemas.microsoft.com/office/powerpoint/2010/main" val="6453903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now skip twenty years to 1893.</a:t>
            </a:r>
            <a:endParaRPr lang="en-US" b="1" dirty="0"/>
          </a:p>
        </p:txBody>
      </p:sp>
      <p:sp>
        <p:nvSpPr>
          <p:cNvPr id="4" name="Slide Number Placeholder 3"/>
          <p:cNvSpPr>
            <a:spLocks noGrp="1"/>
          </p:cNvSpPr>
          <p:nvPr>
            <p:ph type="sldNum" sz="quarter" idx="10"/>
          </p:nvPr>
        </p:nvSpPr>
        <p:spPr/>
        <p:txBody>
          <a:bodyPr/>
          <a:lstStyle/>
          <a:p>
            <a:fld id="{1F754A14-AF35-4F47-AB6E-02291CEEB7E4}" type="slidenum">
              <a:rPr lang="en-US" smtClean="0"/>
              <a:t>7</a:t>
            </a:fld>
            <a:endParaRPr lang="en-US"/>
          </a:p>
        </p:txBody>
      </p:sp>
    </p:spTree>
    <p:extLst>
      <p:ext uri="{BB962C8B-B14F-4D97-AF65-F5344CB8AC3E}">
        <p14:creationId xmlns:p14="http://schemas.microsoft.com/office/powerpoint/2010/main" val="18151998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b="1" dirty="0"/>
              <a:t>Missouri Synod Deaf Missions Begin</a:t>
            </a:r>
            <a:endParaRPr lang="en-US" dirty="0"/>
          </a:p>
          <a:p>
            <a:endParaRPr lang="en-US" dirty="0"/>
          </a:p>
          <a:p>
            <a:pPr algn="ctr"/>
            <a:r>
              <a:rPr lang="en-US" dirty="0"/>
              <a:t>There are three names that you should know – </a:t>
            </a:r>
          </a:p>
          <a:p>
            <a:pPr algn="ctr"/>
            <a:r>
              <a:rPr lang="en-US" dirty="0"/>
              <a:t>Edward </a:t>
            </a:r>
            <a:r>
              <a:rPr lang="en-US" dirty="0" err="1"/>
              <a:t>Pahl</a:t>
            </a:r>
            <a:endParaRPr lang="en-US" dirty="0"/>
          </a:p>
          <a:p>
            <a:pPr algn="ctr"/>
            <a:r>
              <a:rPr lang="en-US" dirty="0"/>
              <a:t>Daniel </a:t>
            </a:r>
            <a:r>
              <a:rPr lang="en-US" dirty="0" err="1"/>
              <a:t>Uhlig</a:t>
            </a:r>
            <a:endParaRPr lang="en-US" dirty="0"/>
          </a:p>
          <a:p>
            <a:pPr algn="ctr"/>
            <a:r>
              <a:rPr lang="en-US" dirty="0"/>
              <a:t>Augustus Reinke</a:t>
            </a:r>
          </a:p>
          <a:p>
            <a:endParaRPr lang="en-US" dirty="0"/>
          </a:p>
        </p:txBody>
      </p:sp>
      <p:sp>
        <p:nvSpPr>
          <p:cNvPr id="4" name="Slide Number Placeholder 3"/>
          <p:cNvSpPr>
            <a:spLocks noGrp="1"/>
          </p:cNvSpPr>
          <p:nvPr>
            <p:ph type="sldNum" sz="quarter" idx="10"/>
          </p:nvPr>
        </p:nvSpPr>
        <p:spPr/>
        <p:txBody>
          <a:bodyPr/>
          <a:lstStyle/>
          <a:p>
            <a:fld id="{1F754A14-AF35-4F47-AB6E-02291CEEB7E4}" type="slidenum">
              <a:rPr lang="en-US" smtClean="0"/>
              <a:t>8</a:t>
            </a:fld>
            <a:endParaRPr lang="en-US"/>
          </a:p>
        </p:txBody>
      </p:sp>
    </p:spTree>
    <p:extLst>
      <p:ext uri="{BB962C8B-B14F-4D97-AF65-F5344CB8AC3E}">
        <p14:creationId xmlns:p14="http://schemas.microsoft.com/office/powerpoint/2010/main" val="29648919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Edward </a:t>
            </a:r>
            <a:r>
              <a:rPr lang="en-US" dirty="0" err="1"/>
              <a:t>Pahl</a:t>
            </a:r>
            <a:r>
              <a:rPr lang="en-US" dirty="0"/>
              <a:t> graduated in 1884 from the Detroit school, and lived in Michigan City, Indiana, near Chicago. He was a member of Bethlehem Lutheran Church, Chicago.</a:t>
            </a:r>
          </a:p>
          <a:p>
            <a:endParaRPr lang="en-US" dirty="0"/>
          </a:p>
          <a:p>
            <a:r>
              <a:rPr lang="en-US" dirty="0" err="1"/>
              <a:t>Pahl</a:t>
            </a:r>
            <a:r>
              <a:rPr lang="en-US" dirty="0"/>
              <a:t> wrote to Director Daniel </a:t>
            </a:r>
            <a:r>
              <a:rPr lang="en-US" dirty="0" err="1"/>
              <a:t>Uhlig</a:t>
            </a:r>
            <a:r>
              <a:rPr lang="en-US" dirty="0"/>
              <a:t>. He made an impassioned plea for a Lutheran pastor to preach the Gospel to the Deaf in </a:t>
            </a:r>
            <a:r>
              <a:rPr lang="en-US" u="sng" dirty="0"/>
              <a:t>sign language</a:t>
            </a:r>
            <a:r>
              <a:rPr lang="en-US" dirty="0"/>
              <a:t>. His letter included the following: [next slide]</a:t>
            </a:r>
          </a:p>
          <a:p>
            <a:endParaRPr lang="en-US" dirty="0"/>
          </a:p>
        </p:txBody>
      </p:sp>
      <p:sp>
        <p:nvSpPr>
          <p:cNvPr id="4" name="Slide Number Placeholder 3"/>
          <p:cNvSpPr>
            <a:spLocks noGrp="1"/>
          </p:cNvSpPr>
          <p:nvPr>
            <p:ph type="sldNum" sz="quarter" idx="10"/>
          </p:nvPr>
        </p:nvSpPr>
        <p:spPr/>
        <p:txBody>
          <a:bodyPr/>
          <a:lstStyle/>
          <a:p>
            <a:fld id="{1F754A14-AF35-4F47-AB6E-02291CEEB7E4}" type="slidenum">
              <a:rPr lang="en-US" smtClean="0"/>
              <a:t>9</a:t>
            </a:fld>
            <a:endParaRPr lang="en-US"/>
          </a:p>
        </p:txBody>
      </p:sp>
    </p:spTree>
    <p:extLst>
      <p:ext uri="{BB962C8B-B14F-4D97-AF65-F5344CB8AC3E}">
        <p14:creationId xmlns:p14="http://schemas.microsoft.com/office/powerpoint/2010/main" val="23816690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F754A14-AF35-4F47-AB6E-02291CEEB7E4}" type="slidenum">
              <a:rPr lang="en-US" smtClean="0"/>
              <a:t>10</a:t>
            </a:fld>
            <a:endParaRPr lang="en-US"/>
          </a:p>
        </p:txBody>
      </p:sp>
    </p:spTree>
    <p:extLst>
      <p:ext uri="{BB962C8B-B14F-4D97-AF65-F5344CB8AC3E}">
        <p14:creationId xmlns:p14="http://schemas.microsoft.com/office/powerpoint/2010/main" val="29277317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Director </a:t>
            </a:r>
            <a:r>
              <a:rPr lang="en-US" dirty="0" err="1"/>
              <a:t>Uhlig</a:t>
            </a:r>
            <a:r>
              <a:rPr lang="en-US" dirty="0"/>
              <a:t> contacted Rev. August Reinke, pastor of Bethlehem Lutheran Church, Chicago, the largest congregation in Synod. He encouraged Reinke to take up the work. </a:t>
            </a:r>
            <a:r>
              <a:rPr lang="en-US" dirty="0" err="1"/>
              <a:t>Uhlig</a:t>
            </a:r>
            <a:r>
              <a:rPr lang="en-US" dirty="0"/>
              <a:t> very clearly stated that if Reinke was unwilling or unable to take up the task, then there was another pastor he would contact.</a:t>
            </a:r>
          </a:p>
          <a:p>
            <a:endParaRPr lang="en-US" dirty="0"/>
          </a:p>
        </p:txBody>
      </p:sp>
      <p:sp>
        <p:nvSpPr>
          <p:cNvPr id="4" name="Slide Number Placeholder 3"/>
          <p:cNvSpPr>
            <a:spLocks noGrp="1"/>
          </p:cNvSpPr>
          <p:nvPr>
            <p:ph type="sldNum" sz="quarter" idx="10"/>
          </p:nvPr>
        </p:nvSpPr>
        <p:spPr/>
        <p:txBody>
          <a:bodyPr/>
          <a:lstStyle/>
          <a:p>
            <a:fld id="{1F754A14-AF35-4F47-AB6E-02291CEEB7E4}" type="slidenum">
              <a:rPr lang="en-US" smtClean="0"/>
              <a:t>11</a:t>
            </a:fld>
            <a:endParaRPr lang="en-US"/>
          </a:p>
        </p:txBody>
      </p:sp>
    </p:spTree>
    <p:extLst>
      <p:ext uri="{BB962C8B-B14F-4D97-AF65-F5344CB8AC3E}">
        <p14:creationId xmlns:p14="http://schemas.microsoft.com/office/powerpoint/2010/main" val="22690014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Reinke investigated, and came to understand the genuine need and desire for signed services. He began meeting with Ed </a:t>
            </a:r>
            <a:r>
              <a:rPr lang="en-US" dirty="0" err="1"/>
              <a:t>Pahl</a:t>
            </a:r>
            <a:r>
              <a:rPr lang="en-US" dirty="0"/>
              <a:t> to learn the sign language and practice.</a:t>
            </a:r>
          </a:p>
          <a:p>
            <a:endParaRPr lang="en-US" dirty="0"/>
          </a:p>
          <a:p>
            <a:r>
              <a:rPr lang="en-US" dirty="0"/>
              <a:t>On </a:t>
            </a:r>
            <a:r>
              <a:rPr lang="en-US" u="sng" dirty="0"/>
              <a:t>March 4, 1894</a:t>
            </a:r>
            <a:r>
              <a:rPr lang="en-US" dirty="0"/>
              <a:t>, Reinke conducts the first Lutheran worship service for the deaf in sign language in the USA. (In two years, 2019, we will celebrate the 125</a:t>
            </a:r>
            <a:r>
              <a:rPr lang="en-US" baseline="30000" dirty="0"/>
              <a:t>th</a:t>
            </a:r>
            <a:r>
              <a:rPr lang="en-US" dirty="0"/>
              <a:t> anniversary of this worship service.)</a:t>
            </a:r>
          </a:p>
          <a:p>
            <a:endParaRPr lang="en-US" dirty="0"/>
          </a:p>
          <a:p>
            <a:r>
              <a:rPr lang="en-US" dirty="0"/>
              <a:t>For the next two years Reinke traveled to other cities and conducted similar services for the deaf. (His itinerary included a service at the author’s home town church – Lincoln, Illinois.)</a:t>
            </a:r>
          </a:p>
          <a:p>
            <a:endParaRPr lang="en-US" dirty="0"/>
          </a:p>
          <a:p>
            <a:r>
              <a:rPr lang="en-US" dirty="0"/>
              <a:t>In 1896, he addressed the Synod in convention and proposed that Synod take up this work. In a unanimous vote, the convention agreed. It established a Deaf Mission Board to supervise and implement the work. Augustus Reinke was elected to the Board and became its first chairman.</a:t>
            </a:r>
          </a:p>
          <a:p>
            <a:endParaRPr lang="en-US" dirty="0"/>
          </a:p>
        </p:txBody>
      </p:sp>
      <p:sp>
        <p:nvSpPr>
          <p:cNvPr id="4" name="Slide Number Placeholder 3"/>
          <p:cNvSpPr>
            <a:spLocks noGrp="1"/>
          </p:cNvSpPr>
          <p:nvPr>
            <p:ph type="sldNum" sz="quarter" idx="10"/>
          </p:nvPr>
        </p:nvSpPr>
        <p:spPr/>
        <p:txBody>
          <a:bodyPr/>
          <a:lstStyle/>
          <a:p>
            <a:fld id="{1F754A14-AF35-4F47-AB6E-02291CEEB7E4}" type="slidenum">
              <a:rPr lang="en-US" smtClean="0"/>
              <a:t>12</a:t>
            </a:fld>
            <a:endParaRPr lang="en-US"/>
          </a:p>
        </p:txBody>
      </p:sp>
    </p:spTree>
    <p:extLst>
      <p:ext uri="{BB962C8B-B14F-4D97-AF65-F5344CB8AC3E}">
        <p14:creationId xmlns:p14="http://schemas.microsoft.com/office/powerpoint/2010/main" val="14282174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b="1" dirty="0"/>
              <a:t>Missouri Synod Deaf Missions Organize</a:t>
            </a:r>
            <a:endParaRPr lang="en-US" dirty="0"/>
          </a:p>
          <a:p>
            <a:endParaRPr lang="en-US" dirty="0"/>
          </a:p>
          <a:p>
            <a:r>
              <a:rPr lang="en-US" dirty="0"/>
              <a:t>Immediately, after the convention the Board placed two missionaries – Rev. Herman </a:t>
            </a:r>
            <a:r>
              <a:rPr lang="en-US" dirty="0" err="1"/>
              <a:t>Bentrup</a:t>
            </a:r>
            <a:r>
              <a:rPr lang="en-US" dirty="0"/>
              <a:t> at Louisville and Rev. Traugott </a:t>
            </a:r>
            <a:r>
              <a:rPr lang="en-US" dirty="0" err="1"/>
              <a:t>Wangerin</a:t>
            </a:r>
            <a:r>
              <a:rPr lang="en-US" dirty="0"/>
              <a:t> at Milwaukee.</a:t>
            </a:r>
          </a:p>
          <a:p>
            <a:endParaRPr lang="en-US" dirty="0"/>
          </a:p>
          <a:p>
            <a:r>
              <a:rPr lang="en-US" dirty="0"/>
              <a:t>Over the next few years more men became missionaries, some left, and a few reentered. The earliest missionaries included those pictured.</a:t>
            </a:r>
          </a:p>
          <a:p>
            <a:endParaRPr lang="en-US" dirty="0"/>
          </a:p>
        </p:txBody>
      </p:sp>
      <p:sp>
        <p:nvSpPr>
          <p:cNvPr id="4" name="Slide Number Placeholder 3"/>
          <p:cNvSpPr>
            <a:spLocks noGrp="1"/>
          </p:cNvSpPr>
          <p:nvPr>
            <p:ph type="sldNum" sz="quarter" idx="10"/>
          </p:nvPr>
        </p:nvSpPr>
        <p:spPr/>
        <p:txBody>
          <a:bodyPr/>
          <a:lstStyle/>
          <a:p>
            <a:fld id="{1F754A14-AF35-4F47-AB6E-02291CEEB7E4}" type="slidenum">
              <a:rPr lang="en-US" smtClean="0"/>
              <a:t>13</a:t>
            </a:fld>
            <a:endParaRPr lang="en-US"/>
          </a:p>
        </p:txBody>
      </p:sp>
    </p:spTree>
    <p:extLst>
      <p:ext uri="{BB962C8B-B14F-4D97-AF65-F5344CB8AC3E}">
        <p14:creationId xmlns:p14="http://schemas.microsoft.com/office/powerpoint/2010/main" val="37199942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tabLst>
                <a:tab pos="245009" algn="l"/>
              </a:tabLst>
            </a:pPr>
            <a:endParaRPr lang="en-US" dirty="0"/>
          </a:p>
        </p:txBody>
      </p:sp>
      <p:sp>
        <p:nvSpPr>
          <p:cNvPr id="4" name="Slide Number Placeholder 3"/>
          <p:cNvSpPr>
            <a:spLocks noGrp="1"/>
          </p:cNvSpPr>
          <p:nvPr>
            <p:ph type="sldNum" sz="quarter" idx="10"/>
          </p:nvPr>
        </p:nvSpPr>
        <p:spPr/>
        <p:txBody>
          <a:bodyPr/>
          <a:lstStyle/>
          <a:p>
            <a:fld id="{1F754A14-AF35-4F47-AB6E-02291CEEB7E4}" type="slidenum">
              <a:rPr lang="en-US" smtClean="0"/>
              <a:t>14</a:t>
            </a:fld>
            <a:endParaRPr lang="en-US"/>
          </a:p>
        </p:txBody>
      </p:sp>
    </p:spTree>
    <p:extLst>
      <p:ext uri="{BB962C8B-B14F-4D97-AF65-F5344CB8AC3E}">
        <p14:creationId xmlns:p14="http://schemas.microsoft.com/office/powerpoint/2010/main" val="15109021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May 13, 1903, eight missionaries met in Chicago and organized </a:t>
            </a:r>
            <a:r>
              <a:rPr lang="en-US" dirty="0" err="1"/>
              <a:t>Ephphatha</a:t>
            </a:r>
            <a:r>
              <a:rPr lang="en-US" dirty="0"/>
              <a:t> Conference. (The graphic on this screen shows how we sign it – E C.) EC functions like a regular pastoral conference, but the topics focus on Deaf work.</a:t>
            </a:r>
          </a:p>
          <a:p>
            <a:endParaRPr lang="en-US" dirty="0"/>
          </a:p>
        </p:txBody>
      </p:sp>
      <p:sp>
        <p:nvSpPr>
          <p:cNvPr id="4" name="Slide Number Placeholder 3"/>
          <p:cNvSpPr>
            <a:spLocks noGrp="1"/>
          </p:cNvSpPr>
          <p:nvPr>
            <p:ph type="sldNum" sz="quarter" idx="10"/>
          </p:nvPr>
        </p:nvSpPr>
        <p:spPr/>
        <p:txBody>
          <a:bodyPr/>
          <a:lstStyle/>
          <a:p>
            <a:fld id="{1F754A14-AF35-4F47-AB6E-02291CEEB7E4}" type="slidenum">
              <a:rPr lang="en-US" smtClean="0"/>
              <a:t>15</a:t>
            </a:fld>
            <a:endParaRPr lang="en-US"/>
          </a:p>
        </p:txBody>
      </p:sp>
    </p:spTree>
    <p:extLst>
      <p:ext uri="{BB962C8B-B14F-4D97-AF65-F5344CB8AC3E}">
        <p14:creationId xmlns:p14="http://schemas.microsoft.com/office/powerpoint/2010/main" val="4869439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F754A14-AF35-4F47-AB6E-02291CEEB7E4}" type="slidenum">
              <a:rPr lang="en-US" smtClean="0"/>
              <a:t>16</a:t>
            </a:fld>
            <a:endParaRPr lang="en-US"/>
          </a:p>
        </p:txBody>
      </p:sp>
    </p:spTree>
    <p:extLst>
      <p:ext uri="{BB962C8B-B14F-4D97-AF65-F5344CB8AC3E}">
        <p14:creationId xmlns:p14="http://schemas.microsoft.com/office/powerpoint/2010/main" val="32877668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F754A14-AF35-4F47-AB6E-02291CEEB7E4}" type="slidenum">
              <a:rPr lang="en-US" smtClean="0"/>
              <a:t>17</a:t>
            </a:fld>
            <a:endParaRPr lang="en-US"/>
          </a:p>
        </p:txBody>
      </p:sp>
    </p:spTree>
    <p:extLst>
      <p:ext uri="{BB962C8B-B14F-4D97-AF65-F5344CB8AC3E}">
        <p14:creationId xmlns:p14="http://schemas.microsoft.com/office/powerpoint/2010/main" val="42255350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now jump to 1949.</a:t>
            </a:r>
          </a:p>
        </p:txBody>
      </p:sp>
      <p:sp>
        <p:nvSpPr>
          <p:cNvPr id="4" name="Slide Number Placeholder 3"/>
          <p:cNvSpPr>
            <a:spLocks noGrp="1"/>
          </p:cNvSpPr>
          <p:nvPr>
            <p:ph type="sldNum" sz="quarter" idx="10"/>
          </p:nvPr>
        </p:nvSpPr>
        <p:spPr/>
        <p:txBody>
          <a:bodyPr/>
          <a:lstStyle/>
          <a:p>
            <a:fld id="{1F754A14-AF35-4F47-AB6E-02291CEEB7E4}" type="slidenum">
              <a:rPr lang="en-US" smtClean="0"/>
              <a:t>18</a:t>
            </a:fld>
            <a:endParaRPr lang="en-US"/>
          </a:p>
        </p:txBody>
      </p:sp>
    </p:spTree>
    <p:extLst>
      <p:ext uri="{BB962C8B-B14F-4D97-AF65-F5344CB8AC3E}">
        <p14:creationId xmlns:p14="http://schemas.microsoft.com/office/powerpoint/2010/main" val="24131288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b="1" dirty="0"/>
              <a:t>Regional Conferences</a:t>
            </a:r>
          </a:p>
          <a:p>
            <a:pPr algn="ctr"/>
            <a:endParaRPr lang="en-US" dirty="0"/>
          </a:p>
          <a:p>
            <a:endParaRPr lang="en-US" dirty="0"/>
          </a:p>
        </p:txBody>
      </p:sp>
      <p:sp>
        <p:nvSpPr>
          <p:cNvPr id="4" name="Slide Number Placeholder 3"/>
          <p:cNvSpPr>
            <a:spLocks noGrp="1"/>
          </p:cNvSpPr>
          <p:nvPr>
            <p:ph type="sldNum" sz="quarter" idx="10"/>
          </p:nvPr>
        </p:nvSpPr>
        <p:spPr/>
        <p:txBody>
          <a:bodyPr/>
          <a:lstStyle/>
          <a:p>
            <a:fld id="{1F754A14-AF35-4F47-AB6E-02291CEEB7E4}" type="slidenum">
              <a:rPr lang="en-US" smtClean="0"/>
              <a:t>19</a:t>
            </a:fld>
            <a:endParaRPr lang="en-US"/>
          </a:p>
        </p:txBody>
      </p:sp>
    </p:spTree>
    <p:extLst>
      <p:ext uri="{BB962C8B-B14F-4D97-AF65-F5344CB8AC3E}">
        <p14:creationId xmlns:p14="http://schemas.microsoft.com/office/powerpoint/2010/main" val="23745839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reported in The Deaf Lutheran, the objectives of the Dixie conference were</a:t>
            </a:r>
          </a:p>
          <a:p>
            <a:pPr lvl="1"/>
            <a:r>
              <a:rPr lang="en-US" dirty="0"/>
              <a:t>1. stimulation of deaf interest in our Lutheran mission, </a:t>
            </a:r>
          </a:p>
          <a:p>
            <a:pPr lvl="1"/>
            <a:r>
              <a:rPr lang="en-US" dirty="0"/>
              <a:t>2. eradication of an inferiority complex of some deaf, </a:t>
            </a:r>
          </a:p>
          <a:p>
            <a:pPr lvl="1"/>
            <a:r>
              <a:rPr lang="en-US" dirty="0"/>
              <a:t>3. promotion of closer relationship among the deaf and the hearing, and </a:t>
            </a:r>
          </a:p>
          <a:p>
            <a:pPr lvl="1"/>
            <a:r>
              <a:rPr lang="en-US" dirty="0"/>
              <a:t>4. formation of plans for a permanent organization.</a:t>
            </a:r>
          </a:p>
          <a:p>
            <a:endParaRPr lang="en-US" dirty="0"/>
          </a:p>
          <a:p>
            <a:r>
              <a:rPr lang="en-US" u="sng" dirty="0"/>
              <a:t>The second objective seems odd, but it was addressing the old attitude “deaf can’t.” These conferences were to be opportunities to promote Deaf peoples’ confidence in becoming leaders</a:t>
            </a:r>
            <a:r>
              <a:rPr lang="en-US" dirty="0"/>
              <a:t>.</a:t>
            </a:r>
          </a:p>
          <a:p>
            <a:endParaRPr lang="en-US" dirty="0"/>
          </a:p>
        </p:txBody>
      </p:sp>
      <p:sp>
        <p:nvSpPr>
          <p:cNvPr id="4" name="Slide Number Placeholder 3"/>
          <p:cNvSpPr>
            <a:spLocks noGrp="1"/>
          </p:cNvSpPr>
          <p:nvPr>
            <p:ph type="sldNum" sz="quarter" idx="10"/>
          </p:nvPr>
        </p:nvSpPr>
        <p:spPr/>
        <p:txBody>
          <a:bodyPr/>
          <a:lstStyle/>
          <a:p>
            <a:fld id="{1F754A14-AF35-4F47-AB6E-02291CEEB7E4}" type="slidenum">
              <a:rPr lang="en-US" smtClean="0"/>
              <a:t>20</a:t>
            </a:fld>
            <a:endParaRPr lang="en-US"/>
          </a:p>
        </p:txBody>
      </p:sp>
    </p:spTree>
    <p:extLst>
      <p:ext uri="{BB962C8B-B14F-4D97-AF65-F5344CB8AC3E}">
        <p14:creationId xmlns:p14="http://schemas.microsoft.com/office/powerpoint/2010/main" val="18477407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b="1" dirty="0"/>
              <a:t>Lutheran Deaf Mission Society (I)</a:t>
            </a:r>
            <a:endParaRPr lang="en-US" dirty="0"/>
          </a:p>
          <a:p>
            <a:endParaRPr lang="en-US" dirty="0"/>
          </a:p>
          <a:p>
            <a:r>
              <a:rPr lang="en-US" dirty="0"/>
              <a:t>Rev. George Kraus approached other pastors on the East Coast, and together they formed the Lutheran Deaf Mission Society in 1951. (This is not the same as the LDMS that was formed in 2009.)</a:t>
            </a:r>
          </a:p>
          <a:p>
            <a:endParaRPr lang="en-US" dirty="0"/>
          </a:p>
          <a:p>
            <a:r>
              <a:rPr lang="en-US" dirty="0"/>
              <a:t>The purpose of the society was to gather funds for doing mission work among the Deaf of </a:t>
            </a:r>
            <a:r>
              <a:rPr lang="en-US" u="sng" dirty="0"/>
              <a:t>foreign</a:t>
            </a:r>
            <a:r>
              <a:rPr lang="en-US" dirty="0"/>
              <a:t> lands.</a:t>
            </a:r>
          </a:p>
          <a:p>
            <a:endParaRPr lang="en-US" dirty="0"/>
          </a:p>
        </p:txBody>
      </p:sp>
      <p:sp>
        <p:nvSpPr>
          <p:cNvPr id="4" name="Slide Number Placeholder 3"/>
          <p:cNvSpPr>
            <a:spLocks noGrp="1"/>
          </p:cNvSpPr>
          <p:nvPr>
            <p:ph type="sldNum" sz="quarter" idx="10"/>
          </p:nvPr>
        </p:nvSpPr>
        <p:spPr/>
        <p:txBody>
          <a:bodyPr/>
          <a:lstStyle/>
          <a:p>
            <a:fld id="{1F754A14-AF35-4F47-AB6E-02291CEEB7E4}" type="slidenum">
              <a:rPr lang="en-US" smtClean="0"/>
              <a:t>21</a:t>
            </a:fld>
            <a:endParaRPr lang="en-US"/>
          </a:p>
        </p:txBody>
      </p:sp>
    </p:spTree>
    <p:extLst>
      <p:ext uri="{BB962C8B-B14F-4D97-AF65-F5344CB8AC3E}">
        <p14:creationId xmlns:p14="http://schemas.microsoft.com/office/powerpoint/2010/main" val="7253965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b="1" dirty="0"/>
              <a:t>A Push for a National Conference – 1</a:t>
            </a:r>
            <a:r>
              <a:rPr lang="en-US" b="1" baseline="30000" dirty="0"/>
              <a:t>st</a:t>
            </a:r>
            <a:r>
              <a:rPr lang="en-US" b="1" dirty="0"/>
              <a:t> Try</a:t>
            </a:r>
            <a:endParaRPr lang="en-US" dirty="0"/>
          </a:p>
        </p:txBody>
      </p:sp>
      <p:sp>
        <p:nvSpPr>
          <p:cNvPr id="4" name="Slide Number Placeholder 3"/>
          <p:cNvSpPr>
            <a:spLocks noGrp="1"/>
          </p:cNvSpPr>
          <p:nvPr>
            <p:ph type="sldNum" sz="quarter" idx="10"/>
          </p:nvPr>
        </p:nvSpPr>
        <p:spPr/>
        <p:txBody>
          <a:bodyPr/>
          <a:lstStyle/>
          <a:p>
            <a:fld id="{1F754A14-AF35-4F47-AB6E-02291CEEB7E4}" type="slidenum">
              <a:rPr lang="en-US" smtClean="0"/>
              <a:t>22</a:t>
            </a:fld>
            <a:endParaRPr lang="en-US"/>
          </a:p>
        </p:txBody>
      </p:sp>
    </p:spTree>
    <p:extLst>
      <p:ext uri="{BB962C8B-B14F-4D97-AF65-F5344CB8AC3E}">
        <p14:creationId xmlns:p14="http://schemas.microsoft.com/office/powerpoint/2010/main" val="14690324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b="1" dirty="0"/>
              <a:t>A Push for a National Conference – 1</a:t>
            </a:r>
            <a:r>
              <a:rPr lang="en-US" b="1" baseline="30000" dirty="0"/>
              <a:t>st</a:t>
            </a:r>
            <a:r>
              <a:rPr lang="en-US" b="1" dirty="0"/>
              <a:t> Try</a:t>
            </a:r>
            <a:endParaRPr lang="en-US" dirty="0"/>
          </a:p>
          <a:p>
            <a:endParaRPr lang="en-US" dirty="0"/>
          </a:p>
          <a:p>
            <a:r>
              <a:rPr lang="en-US" dirty="0"/>
              <a:t>.</a:t>
            </a:r>
          </a:p>
          <a:p>
            <a:endParaRPr lang="en-US" dirty="0"/>
          </a:p>
        </p:txBody>
      </p:sp>
      <p:sp>
        <p:nvSpPr>
          <p:cNvPr id="4" name="Slide Number Placeholder 3"/>
          <p:cNvSpPr>
            <a:spLocks noGrp="1"/>
          </p:cNvSpPr>
          <p:nvPr>
            <p:ph type="sldNum" sz="quarter" idx="10"/>
          </p:nvPr>
        </p:nvSpPr>
        <p:spPr/>
        <p:txBody>
          <a:bodyPr/>
          <a:lstStyle/>
          <a:p>
            <a:fld id="{1F754A14-AF35-4F47-AB6E-02291CEEB7E4}" type="slidenum">
              <a:rPr lang="en-US" smtClean="0"/>
              <a:t>23</a:t>
            </a:fld>
            <a:endParaRPr lang="en-US"/>
          </a:p>
        </p:txBody>
      </p:sp>
    </p:spTree>
    <p:extLst>
      <p:ext uri="{BB962C8B-B14F-4D97-AF65-F5344CB8AC3E}">
        <p14:creationId xmlns:p14="http://schemas.microsoft.com/office/powerpoint/2010/main" val="22648313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b="1" dirty="0"/>
              <a:t>A Push for a National Conference – 1</a:t>
            </a:r>
            <a:r>
              <a:rPr lang="en-US" b="1" baseline="30000" dirty="0"/>
              <a:t>st</a:t>
            </a:r>
            <a:r>
              <a:rPr lang="en-US" b="1" dirty="0"/>
              <a:t> Try</a:t>
            </a:r>
            <a:endParaRPr lang="en-US" dirty="0"/>
          </a:p>
        </p:txBody>
      </p:sp>
      <p:sp>
        <p:nvSpPr>
          <p:cNvPr id="4" name="Slide Number Placeholder 3"/>
          <p:cNvSpPr>
            <a:spLocks noGrp="1"/>
          </p:cNvSpPr>
          <p:nvPr>
            <p:ph type="sldNum" sz="quarter" idx="10"/>
          </p:nvPr>
        </p:nvSpPr>
        <p:spPr/>
        <p:txBody>
          <a:bodyPr/>
          <a:lstStyle/>
          <a:p>
            <a:fld id="{1F754A14-AF35-4F47-AB6E-02291CEEB7E4}" type="slidenum">
              <a:rPr lang="en-US" smtClean="0"/>
              <a:t>24</a:t>
            </a:fld>
            <a:endParaRPr lang="en-US"/>
          </a:p>
        </p:txBody>
      </p:sp>
    </p:spTree>
    <p:extLst>
      <p:ext uri="{BB962C8B-B14F-4D97-AF65-F5344CB8AC3E}">
        <p14:creationId xmlns:p14="http://schemas.microsoft.com/office/powerpoint/2010/main" val="6753828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b="1" dirty="0"/>
              <a:t>A Push for a National Conference – 1</a:t>
            </a:r>
            <a:r>
              <a:rPr lang="en-US" b="1" baseline="30000" dirty="0"/>
              <a:t>st</a:t>
            </a:r>
            <a:r>
              <a:rPr lang="en-US" b="1" dirty="0"/>
              <a:t> Try</a:t>
            </a:r>
            <a:endParaRPr lang="en-US" dirty="0"/>
          </a:p>
        </p:txBody>
      </p:sp>
      <p:sp>
        <p:nvSpPr>
          <p:cNvPr id="4" name="Slide Number Placeholder 3"/>
          <p:cNvSpPr>
            <a:spLocks noGrp="1"/>
          </p:cNvSpPr>
          <p:nvPr>
            <p:ph type="sldNum" sz="quarter" idx="10"/>
          </p:nvPr>
        </p:nvSpPr>
        <p:spPr/>
        <p:txBody>
          <a:bodyPr/>
          <a:lstStyle/>
          <a:p>
            <a:fld id="{1F754A14-AF35-4F47-AB6E-02291CEEB7E4}" type="slidenum">
              <a:rPr lang="en-US" smtClean="0"/>
              <a:t>25</a:t>
            </a:fld>
            <a:endParaRPr lang="en-US"/>
          </a:p>
        </p:txBody>
      </p:sp>
    </p:spTree>
    <p:extLst>
      <p:ext uri="{BB962C8B-B14F-4D97-AF65-F5344CB8AC3E}">
        <p14:creationId xmlns:p14="http://schemas.microsoft.com/office/powerpoint/2010/main" val="31312659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Ephphatha</a:t>
            </a:r>
            <a:r>
              <a:rPr lang="en-US" dirty="0"/>
              <a:t> Conference discussed the proposal and defeated it. There were no details of the discussions or reasons given for defeating the proposal. </a:t>
            </a:r>
          </a:p>
          <a:p>
            <a:endParaRPr lang="en-US" dirty="0"/>
          </a:p>
        </p:txBody>
      </p:sp>
      <p:sp>
        <p:nvSpPr>
          <p:cNvPr id="4" name="Slide Number Placeholder 3"/>
          <p:cNvSpPr>
            <a:spLocks noGrp="1"/>
          </p:cNvSpPr>
          <p:nvPr>
            <p:ph type="sldNum" sz="quarter" idx="10"/>
          </p:nvPr>
        </p:nvSpPr>
        <p:spPr/>
        <p:txBody>
          <a:bodyPr/>
          <a:lstStyle/>
          <a:p>
            <a:fld id="{1F754A14-AF35-4F47-AB6E-02291CEEB7E4}" type="slidenum">
              <a:rPr lang="en-US" smtClean="0"/>
              <a:t>26</a:t>
            </a:fld>
            <a:endParaRPr lang="en-US"/>
          </a:p>
        </p:txBody>
      </p:sp>
    </p:spTree>
    <p:extLst>
      <p:ext uri="{BB962C8B-B14F-4D97-AF65-F5344CB8AC3E}">
        <p14:creationId xmlns:p14="http://schemas.microsoft.com/office/powerpoint/2010/main" val="278184868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b="1" dirty="0"/>
              <a:t>A Push for a National Conference – 2</a:t>
            </a:r>
            <a:r>
              <a:rPr lang="en-US" b="1" baseline="30000" dirty="0"/>
              <a:t>nd</a:t>
            </a:r>
            <a:r>
              <a:rPr lang="en-US" b="1" dirty="0"/>
              <a:t> Try</a:t>
            </a:r>
            <a:endParaRPr lang="en-US" dirty="0"/>
          </a:p>
          <a:p>
            <a:pPr>
              <a:spcAft>
                <a:spcPts val="634"/>
              </a:spcAft>
            </a:pPr>
            <a:endParaRPr lang="en-US" dirty="0"/>
          </a:p>
          <a:p>
            <a:endParaRPr lang="en-US" dirty="0"/>
          </a:p>
        </p:txBody>
      </p:sp>
      <p:sp>
        <p:nvSpPr>
          <p:cNvPr id="4" name="Slide Number Placeholder 3"/>
          <p:cNvSpPr>
            <a:spLocks noGrp="1"/>
          </p:cNvSpPr>
          <p:nvPr>
            <p:ph type="sldNum" sz="quarter" idx="10"/>
          </p:nvPr>
        </p:nvSpPr>
        <p:spPr/>
        <p:txBody>
          <a:bodyPr/>
          <a:lstStyle/>
          <a:p>
            <a:fld id="{1F754A14-AF35-4F47-AB6E-02291CEEB7E4}" type="slidenum">
              <a:rPr lang="en-US" smtClean="0"/>
              <a:t>27</a:t>
            </a:fld>
            <a:endParaRPr lang="en-US"/>
          </a:p>
        </p:txBody>
      </p:sp>
    </p:spTree>
    <p:extLst>
      <p:ext uri="{BB962C8B-B14F-4D97-AF65-F5344CB8AC3E}">
        <p14:creationId xmlns:p14="http://schemas.microsoft.com/office/powerpoint/2010/main" val="17656717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p>
          <a:p>
            <a:endParaRPr lang="en-US" dirty="0"/>
          </a:p>
        </p:txBody>
      </p:sp>
      <p:sp>
        <p:nvSpPr>
          <p:cNvPr id="4" name="Slide Number Placeholder 3"/>
          <p:cNvSpPr>
            <a:spLocks noGrp="1"/>
          </p:cNvSpPr>
          <p:nvPr>
            <p:ph type="sldNum" sz="quarter" idx="10"/>
          </p:nvPr>
        </p:nvSpPr>
        <p:spPr/>
        <p:txBody>
          <a:bodyPr/>
          <a:lstStyle/>
          <a:p>
            <a:fld id="{1F754A14-AF35-4F47-AB6E-02291CEEB7E4}" type="slidenum">
              <a:rPr lang="en-US" smtClean="0"/>
              <a:t>28</a:t>
            </a:fld>
            <a:endParaRPr lang="en-US"/>
          </a:p>
        </p:txBody>
      </p:sp>
      <p:sp>
        <p:nvSpPr>
          <p:cNvPr id="5" name="Notes Placeholder 2">
            <a:extLst>
              <a:ext uri="{FF2B5EF4-FFF2-40B4-BE49-F238E27FC236}">
                <a16:creationId xmlns:a16="http://schemas.microsoft.com/office/drawing/2014/main" id="{F22A735A-CEE4-4EE3-9FA9-E260ECE9BE94}"/>
              </a:ext>
            </a:extLst>
          </p:cNvPr>
          <p:cNvSpPr txBox="1">
            <a:spLocks/>
          </p:cNvSpPr>
          <p:nvPr/>
        </p:nvSpPr>
        <p:spPr>
          <a:xfrm>
            <a:off x="894080" y="4780597"/>
            <a:ext cx="5852160" cy="3780473"/>
          </a:xfrm>
          <a:prstGeom prst="rect">
            <a:avLst/>
          </a:prstGeom>
        </p:spPr>
        <p:txBody>
          <a:bodyPr vert="horz" lIns="96661" tIns="48331" rIns="96661" bIns="48331"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pPr algn="ctr"/>
            <a:r>
              <a:rPr lang="en-US" b="1"/>
              <a:t>A Push for a National Conference – 2</a:t>
            </a:r>
            <a:r>
              <a:rPr lang="en-US" b="1" baseline="30000"/>
              <a:t>nd</a:t>
            </a:r>
            <a:r>
              <a:rPr lang="en-US" b="1"/>
              <a:t> Try</a:t>
            </a:r>
            <a:endParaRPr lang="en-US"/>
          </a:p>
          <a:p>
            <a:pPr>
              <a:spcAft>
                <a:spcPts val="634"/>
              </a:spcAft>
            </a:pPr>
            <a:endParaRPr lang="en-US"/>
          </a:p>
          <a:p>
            <a:endParaRPr lang="en-US" dirty="0"/>
          </a:p>
        </p:txBody>
      </p:sp>
    </p:spTree>
    <p:extLst>
      <p:ext uri="{BB962C8B-B14F-4D97-AF65-F5344CB8AC3E}">
        <p14:creationId xmlns:p14="http://schemas.microsoft.com/office/powerpoint/2010/main" val="219657286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1F754A14-AF35-4F47-AB6E-02291CEEB7E4}" type="slidenum">
              <a:rPr lang="en-US" smtClean="0"/>
              <a:t>29</a:t>
            </a:fld>
            <a:endParaRPr lang="en-US"/>
          </a:p>
        </p:txBody>
      </p:sp>
      <p:sp>
        <p:nvSpPr>
          <p:cNvPr id="5" name="Notes Placeholder 2">
            <a:extLst>
              <a:ext uri="{FF2B5EF4-FFF2-40B4-BE49-F238E27FC236}">
                <a16:creationId xmlns:a16="http://schemas.microsoft.com/office/drawing/2014/main" id="{E12FA890-5B8C-457D-BE10-ABD595753FE6}"/>
              </a:ext>
            </a:extLst>
          </p:cNvPr>
          <p:cNvSpPr txBox="1">
            <a:spLocks/>
          </p:cNvSpPr>
          <p:nvPr/>
        </p:nvSpPr>
        <p:spPr>
          <a:xfrm>
            <a:off x="731520" y="4620577"/>
            <a:ext cx="5852160" cy="3780473"/>
          </a:xfrm>
          <a:prstGeom prst="rect">
            <a:avLst/>
          </a:prstGeom>
        </p:spPr>
        <p:txBody>
          <a:bodyPr vert="horz" lIns="96661" tIns="48331" rIns="96661" bIns="48331"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pPr algn="ctr"/>
            <a:r>
              <a:rPr lang="en-US" b="1" dirty="0"/>
              <a:t>A Push for a National Conference – 2</a:t>
            </a:r>
            <a:r>
              <a:rPr lang="en-US" b="1" baseline="30000" dirty="0"/>
              <a:t>nd</a:t>
            </a:r>
            <a:r>
              <a:rPr lang="en-US" b="1" dirty="0"/>
              <a:t> Try</a:t>
            </a:r>
            <a:endParaRPr lang="en-US" dirty="0"/>
          </a:p>
          <a:p>
            <a:r>
              <a:rPr lang="en-US" dirty="0"/>
              <a:t>The 1969 Synod convention finalized the decision to give Districts oversight of Deaf Missions. </a:t>
            </a:r>
            <a:r>
              <a:rPr lang="en-US" u="sng" dirty="0"/>
              <a:t>A resolution that would give convention blessing on the ILDA never made it to the floor for debate, because other concerns took precedence.</a:t>
            </a:r>
          </a:p>
          <a:p>
            <a:endParaRPr lang="en-US" dirty="0"/>
          </a:p>
          <a:p>
            <a:r>
              <a:rPr lang="en-US" dirty="0"/>
              <a:t>The Mission Board itself decided to proceed with plans for organizing the ILDA.</a:t>
            </a:r>
          </a:p>
          <a:p>
            <a:endParaRPr lang="en-US" dirty="0"/>
          </a:p>
          <a:p>
            <a:r>
              <a:rPr lang="en-US" dirty="0"/>
              <a:t>In April 1970, the proposed Constitution was completed and sent to all deaf congregations.</a:t>
            </a:r>
          </a:p>
          <a:p>
            <a:pPr>
              <a:spcAft>
                <a:spcPts val="634"/>
              </a:spcAft>
            </a:pPr>
            <a:endParaRPr lang="en-US" dirty="0"/>
          </a:p>
          <a:p>
            <a:endParaRPr lang="en-US" dirty="0"/>
          </a:p>
        </p:txBody>
      </p:sp>
    </p:spTree>
    <p:extLst>
      <p:ext uri="{BB962C8B-B14F-4D97-AF65-F5344CB8AC3E}">
        <p14:creationId xmlns:p14="http://schemas.microsoft.com/office/powerpoint/2010/main" val="266099581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1F754A14-AF35-4F47-AB6E-02291CEEB7E4}" type="slidenum">
              <a:rPr lang="en-US" smtClean="0"/>
              <a:t>30</a:t>
            </a:fld>
            <a:endParaRPr lang="en-US"/>
          </a:p>
        </p:txBody>
      </p:sp>
      <p:sp>
        <p:nvSpPr>
          <p:cNvPr id="5" name="Notes Placeholder 2">
            <a:extLst>
              <a:ext uri="{FF2B5EF4-FFF2-40B4-BE49-F238E27FC236}">
                <a16:creationId xmlns:a16="http://schemas.microsoft.com/office/drawing/2014/main" id="{75FC5ED7-7FD2-47AB-A09E-82C72B92ACB3}"/>
              </a:ext>
            </a:extLst>
          </p:cNvPr>
          <p:cNvSpPr txBox="1">
            <a:spLocks/>
          </p:cNvSpPr>
          <p:nvPr/>
        </p:nvSpPr>
        <p:spPr>
          <a:xfrm>
            <a:off x="731520" y="4620577"/>
            <a:ext cx="5852160" cy="3780473"/>
          </a:xfrm>
          <a:prstGeom prst="rect">
            <a:avLst/>
          </a:prstGeom>
        </p:spPr>
        <p:txBody>
          <a:bodyPr vert="horz" lIns="96661" tIns="48331" rIns="96661" bIns="48331"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pPr algn="ctr"/>
            <a:r>
              <a:rPr lang="en-US" b="1"/>
              <a:t>A Push for a National Conference – 2</a:t>
            </a:r>
            <a:r>
              <a:rPr lang="en-US" b="1" baseline="30000"/>
              <a:t>nd</a:t>
            </a:r>
            <a:r>
              <a:rPr lang="en-US" b="1"/>
              <a:t> Try</a:t>
            </a:r>
            <a:endParaRPr lang="en-US"/>
          </a:p>
          <a:p>
            <a:pPr>
              <a:spcAft>
                <a:spcPts val="634"/>
              </a:spcAft>
            </a:pPr>
            <a:endParaRPr lang="en-US"/>
          </a:p>
          <a:p>
            <a:endParaRPr lang="en-US" dirty="0"/>
          </a:p>
        </p:txBody>
      </p:sp>
    </p:spTree>
    <p:extLst>
      <p:ext uri="{BB962C8B-B14F-4D97-AF65-F5344CB8AC3E}">
        <p14:creationId xmlns:p14="http://schemas.microsoft.com/office/powerpoint/2010/main" val="90334496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b="1" dirty="0"/>
              <a:t>Publicity &amp; Promotion</a:t>
            </a:r>
            <a:endParaRPr lang="en-US" dirty="0"/>
          </a:p>
          <a:p>
            <a:endParaRPr lang="en-US" dirty="0"/>
          </a:p>
          <a:p>
            <a:r>
              <a:rPr lang="en-US" dirty="0"/>
              <a:t>The committee and Synod began in earnest the work of promoting ILDA.  Articles, pictures and registration appear in </a:t>
            </a:r>
            <a:r>
              <a:rPr lang="en-US" i="1" dirty="0"/>
              <a:t>The Deaf Lutheran</a:t>
            </a:r>
            <a:r>
              <a:rPr lang="en-US" dirty="0"/>
              <a:t>. A banner contest is planned. There is even a contest to create an emblem for ILDA.</a:t>
            </a:r>
          </a:p>
          <a:p>
            <a:endParaRPr lang="en-US" dirty="0"/>
          </a:p>
        </p:txBody>
      </p:sp>
      <p:sp>
        <p:nvSpPr>
          <p:cNvPr id="4" name="Slide Number Placeholder 3"/>
          <p:cNvSpPr>
            <a:spLocks noGrp="1"/>
          </p:cNvSpPr>
          <p:nvPr>
            <p:ph type="sldNum" sz="quarter" idx="10"/>
          </p:nvPr>
        </p:nvSpPr>
        <p:spPr/>
        <p:txBody>
          <a:bodyPr/>
          <a:lstStyle/>
          <a:p>
            <a:fld id="{1F754A14-AF35-4F47-AB6E-02291CEEB7E4}" type="slidenum">
              <a:rPr lang="en-US" smtClean="0"/>
              <a:t>31</a:t>
            </a:fld>
            <a:endParaRPr lang="en-US"/>
          </a:p>
        </p:txBody>
      </p:sp>
    </p:spTree>
    <p:extLst>
      <p:ext uri="{BB962C8B-B14F-4D97-AF65-F5344CB8AC3E}">
        <p14:creationId xmlns:p14="http://schemas.microsoft.com/office/powerpoint/2010/main" val="249508098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b="1" dirty="0"/>
              <a:t>What is the purpose of ILDA?</a:t>
            </a:r>
            <a:endParaRPr lang="en-US" dirty="0"/>
          </a:p>
          <a:p>
            <a:endParaRPr lang="en-US" i="1" dirty="0"/>
          </a:p>
          <a:p>
            <a:r>
              <a:rPr lang="en-US" i="1" dirty="0"/>
              <a:t>The Deaf Lutheran</a:t>
            </a:r>
            <a:r>
              <a:rPr lang="en-US" dirty="0"/>
              <a:t> (Feb 1971, 22) explained: </a:t>
            </a:r>
          </a:p>
          <a:p>
            <a:endParaRPr lang="en-US" dirty="0"/>
          </a:p>
          <a:p>
            <a:r>
              <a:rPr lang="en-US" dirty="0"/>
              <a:t>The general purpose of the International Lutheran Deaf Association (ILDA) is to promote the Christian faith and life of Lutheran deaf persons and all the deaf throughout the world. </a:t>
            </a:r>
          </a:p>
          <a:p>
            <a:endParaRPr lang="en-US" dirty="0"/>
          </a:p>
          <a:p>
            <a:r>
              <a:rPr lang="en-US" dirty="0"/>
              <a:t>A specific goal is to build and support lay leadership among deaf Lutherans in all areas of religious life, faith, activity, and service. </a:t>
            </a:r>
          </a:p>
          <a:p>
            <a:endParaRPr lang="en-US" dirty="0"/>
          </a:p>
          <a:p>
            <a:r>
              <a:rPr lang="en-US" dirty="0"/>
              <a:t>ILDA shall also develop programs to be used in the church for the spiritual strength and growth of deaf members of all ages.</a:t>
            </a:r>
          </a:p>
          <a:p>
            <a:endParaRPr lang="en-US" dirty="0"/>
          </a:p>
        </p:txBody>
      </p:sp>
      <p:sp>
        <p:nvSpPr>
          <p:cNvPr id="4" name="Slide Number Placeholder 3"/>
          <p:cNvSpPr>
            <a:spLocks noGrp="1"/>
          </p:cNvSpPr>
          <p:nvPr>
            <p:ph type="sldNum" sz="quarter" idx="10"/>
          </p:nvPr>
        </p:nvSpPr>
        <p:spPr/>
        <p:txBody>
          <a:bodyPr/>
          <a:lstStyle/>
          <a:p>
            <a:fld id="{1F754A14-AF35-4F47-AB6E-02291CEEB7E4}" type="slidenum">
              <a:rPr lang="en-US" smtClean="0"/>
              <a:t>32</a:t>
            </a:fld>
            <a:endParaRPr lang="en-US"/>
          </a:p>
        </p:txBody>
      </p:sp>
    </p:spTree>
    <p:extLst>
      <p:ext uri="{BB962C8B-B14F-4D97-AF65-F5344CB8AC3E}">
        <p14:creationId xmlns:p14="http://schemas.microsoft.com/office/powerpoint/2010/main" val="284524232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Rev. Herbert </a:t>
            </a:r>
            <a:r>
              <a:rPr lang="en-US" u="sng" dirty="0" err="1"/>
              <a:t>Rohe</a:t>
            </a:r>
            <a:r>
              <a:rPr lang="en-US" u="sng" dirty="0"/>
              <a:t>, Secretary for Deaf Missions, also wrote in The Deaf Lutheran (Feb 1971, 24) about why there should be an ILDA.</a:t>
            </a:r>
          </a:p>
          <a:p>
            <a:endParaRPr lang="en-US" dirty="0"/>
          </a:p>
          <a:p>
            <a:pPr marL="1275391" indent="-792085"/>
            <a:r>
              <a:rPr lang="en-US" dirty="0"/>
              <a:t>Unity – to strengthen the church in its mission</a:t>
            </a:r>
            <a:br>
              <a:rPr lang="en-US" dirty="0"/>
            </a:br>
            <a:endParaRPr lang="en-US" dirty="0"/>
          </a:p>
          <a:p>
            <a:pPr marL="1275391" indent="-792085"/>
            <a:r>
              <a:rPr lang="en-US" dirty="0"/>
              <a:t>Identity – to be seen and known in mission</a:t>
            </a:r>
            <a:br>
              <a:rPr lang="en-US" dirty="0"/>
            </a:br>
            <a:endParaRPr lang="en-US" dirty="0"/>
          </a:p>
          <a:p>
            <a:pPr marL="1275391" indent="-792085"/>
            <a:r>
              <a:rPr lang="en-US" dirty="0"/>
              <a:t>Self-determination – to have a voice in the goals and plans for the future  of our mission.</a:t>
            </a:r>
          </a:p>
          <a:p>
            <a:endParaRPr lang="en-US" dirty="0"/>
          </a:p>
        </p:txBody>
      </p:sp>
      <p:sp>
        <p:nvSpPr>
          <p:cNvPr id="4" name="Slide Number Placeholder 3"/>
          <p:cNvSpPr>
            <a:spLocks noGrp="1"/>
          </p:cNvSpPr>
          <p:nvPr>
            <p:ph type="sldNum" sz="quarter" idx="10"/>
          </p:nvPr>
        </p:nvSpPr>
        <p:spPr/>
        <p:txBody>
          <a:bodyPr/>
          <a:lstStyle/>
          <a:p>
            <a:fld id="{1F754A14-AF35-4F47-AB6E-02291CEEB7E4}" type="slidenum">
              <a:rPr lang="en-US" smtClean="0"/>
              <a:t>33</a:t>
            </a:fld>
            <a:endParaRPr lang="en-US"/>
          </a:p>
        </p:txBody>
      </p:sp>
    </p:spTree>
    <p:extLst>
      <p:ext uri="{BB962C8B-B14F-4D97-AF65-F5344CB8AC3E}">
        <p14:creationId xmlns:p14="http://schemas.microsoft.com/office/powerpoint/2010/main" val="35936365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b="1" dirty="0"/>
              <a:t>ILDA – A Reality</a:t>
            </a:r>
            <a:endParaRPr lang="en-US" dirty="0"/>
          </a:p>
          <a:p>
            <a:pPr algn="ctr"/>
            <a:r>
              <a:rPr lang="en-US" dirty="0"/>
              <a:t>July 16 – 18, 1971</a:t>
            </a:r>
            <a:br>
              <a:rPr lang="en-US" dirty="0"/>
            </a:br>
            <a:r>
              <a:rPr lang="en-US" dirty="0"/>
              <a:t>Chicago, Illinois</a:t>
            </a:r>
          </a:p>
          <a:p>
            <a:endParaRPr lang="en-US" dirty="0"/>
          </a:p>
        </p:txBody>
      </p:sp>
      <p:sp>
        <p:nvSpPr>
          <p:cNvPr id="4" name="Slide Number Placeholder 3"/>
          <p:cNvSpPr>
            <a:spLocks noGrp="1"/>
          </p:cNvSpPr>
          <p:nvPr>
            <p:ph type="sldNum" sz="quarter" idx="10"/>
          </p:nvPr>
        </p:nvSpPr>
        <p:spPr/>
        <p:txBody>
          <a:bodyPr/>
          <a:lstStyle/>
          <a:p>
            <a:fld id="{1F754A14-AF35-4F47-AB6E-02291CEEB7E4}" type="slidenum">
              <a:rPr lang="en-US" smtClean="0"/>
              <a:t>34</a:t>
            </a:fld>
            <a:endParaRPr lang="en-US"/>
          </a:p>
        </p:txBody>
      </p:sp>
    </p:spTree>
    <p:extLst>
      <p:ext uri="{BB962C8B-B14F-4D97-AF65-F5344CB8AC3E}">
        <p14:creationId xmlns:p14="http://schemas.microsoft.com/office/powerpoint/2010/main" val="50781158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1F754A14-AF35-4F47-AB6E-02291CEEB7E4}" type="slidenum">
              <a:rPr lang="en-US" smtClean="0"/>
              <a:t>35</a:t>
            </a:fld>
            <a:endParaRPr lang="en-US"/>
          </a:p>
        </p:txBody>
      </p:sp>
      <p:sp>
        <p:nvSpPr>
          <p:cNvPr id="5" name="Notes Placeholder 2">
            <a:extLst>
              <a:ext uri="{FF2B5EF4-FFF2-40B4-BE49-F238E27FC236}">
                <a16:creationId xmlns:a16="http://schemas.microsoft.com/office/drawing/2014/main" id="{6C9430F0-6F32-442C-8C82-9F28CD8CD848}"/>
              </a:ext>
            </a:extLst>
          </p:cNvPr>
          <p:cNvSpPr>
            <a:spLocks noGrp="1"/>
          </p:cNvSpPr>
          <p:nvPr>
            <p:ph type="body" idx="1"/>
          </p:nvPr>
        </p:nvSpPr>
        <p:spPr/>
        <p:txBody>
          <a:bodyPr/>
          <a:lstStyle/>
          <a:p>
            <a:pPr algn="ctr"/>
            <a:r>
              <a:rPr lang="en-US" b="1" dirty="0"/>
              <a:t>ILDA – A Reality</a:t>
            </a:r>
            <a:endParaRPr lang="en-US" dirty="0"/>
          </a:p>
          <a:p>
            <a:pPr algn="ctr"/>
            <a:r>
              <a:rPr lang="en-US" dirty="0"/>
              <a:t>July 16 – 18, 1971</a:t>
            </a:r>
            <a:br>
              <a:rPr lang="en-US" dirty="0"/>
            </a:br>
            <a:r>
              <a:rPr lang="en-US" dirty="0"/>
              <a:t>Chicago, Illinois</a:t>
            </a:r>
          </a:p>
          <a:p>
            <a:endParaRPr lang="en-US" dirty="0"/>
          </a:p>
        </p:txBody>
      </p:sp>
    </p:spTree>
    <p:extLst>
      <p:ext uri="{BB962C8B-B14F-4D97-AF65-F5344CB8AC3E}">
        <p14:creationId xmlns:p14="http://schemas.microsoft.com/office/powerpoint/2010/main" val="67529485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1F754A14-AF35-4F47-AB6E-02291CEEB7E4}" type="slidenum">
              <a:rPr lang="en-US" smtClean="0"/>
              <a:t>36</a:t>
            </a:fld>
            <a:endParaRPr lang="en-US"/>
          </a:p>
        </p:txBody>
      </p:sp>
      <p:sp>
        <p:nvSpPr>
          <p:cNvPr id="5" name="Notes Placeholder 2">
            <a:extLst>
              <a:ext uri="{FF2B5EF4-FFF2-40B4-BE49-F238E27FC236}">
                <a16:creationId xmlns:a16="http://schemas.microsoft.com/office/drawing/2014/main" id="{CAA44A91-7434-4EBB-B400-7DE894F468E2}"/>
              </a:ext>
            </a:extLst>
          </p:cNvPr>
          <p:cNvSpPr>
            <a:spLocks noGrp="1"/>
          </p:cNvSpPr>
          <p:nvPr>
            <p:ph type="body" idx="1"/>
          </p:nvPr>
        </p:nvSpPr>
        <p:spPr/>
        <p:txBody>
          <a:bodyPr/>
          <a:lstStyle/>
          <a:p>
            <a:pPr algn="ctr"/>
            <a:r>
              <a:rPr lang="en-US" b="1" dirty="0"/>
              <a:t>ILDA – A Reality</a:t>
            </a:r>
            <a:endParaRPr lang="en-US" dirty="0"/>
          </a:p>
          <a:p>
            <a:pPr algn="ctr"/>
            <a:r>
              <a:rPr lang="en-US" dirty="0"/>
              <a:t>July 16 – 18, 1971</a:t>
            </a:r>
            <a:br>
              <a:rPr lang="en-US" dirty="0"/>
            </a:br>
            <a:r>
              <a:rPr lang="en-US" dirty="0"/>
              <a:t>Chicago, Illinois</a:t>
            </a:r>
          </a:p>
          <a:p>
            <a:endParaRPr lang="en-US" dirty="0"/>
          </a:p>
        </p:txBody>
      </p:sp>
    </p:spTree>
    <p:extLst>
      <p:ext uri="{BB962C8B-B14F-4D97-AF65-F5344CB8AC3E}">
        <p14:creationId xmlns:p14="http://schemas.microsoft.com/office/powerpoint/2010/main" val="222098039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1F754A14-AF35-4F47-AB6E-02291CEEB7E4}" type="slidenum">
              <a:rPr lang="en-US" smtClean="0"/>
              <a:t>37</a:t>
            </a:fld>
            <a:endParaRPr lang="en-US"/>
          </a:p>
        </p:txBody>
      </p:sp>
      <p:sp>
        <p:nvSpPr>
          <p:cNvPr id="5" name="Notes Placeholder 2">
            <a:extLst>
              <a:ext uri="{FF2B5EF4-FFF2-40B4-BE49-F238E27FC236}">
                <a16:creationId xmlns:a16="http://schemas.microsoft.com/office/drawing/2014/main" id="{1B42A512-233A-430D-ADDB-3C8EBF1558E0}"/>
              </a:ext>
            </a:extLst>
          </p:cNvPr>
          <p:cNvSpPr>
            <a:spLocks noGrp="1"/>
          </p:cNvSpPr>
          <p:nvPr>
            <p:ph type="body" idx="1"/>
          </p:nvPr>
        </p:nvSpPr>
        <p:spPr/>
        <p:txBody>
          <a:bodyPr/>
          <a:lstStyle/>
          <a:p>
            <a:pPr algn="ctr"/>
            <a:r>
              <a:rPr lang="en-US" b="1" dirty="0"/>
              <a:t>ILDA – A Reality</a:t>
            </a:r>
            <a:endParaRPr lang="en-US" dirty="0"/>
          </a:p>
          <a:p>
            <a:pPr algn="ctr"/>
            <a:r>
              <a:rPr lang="en-US" dirty="0"/>
              <a:t>July 16 – 18, 1971</a:t>
            </a:r>
            <a:br>
              <a:rPr lang="en-US" dirty="0"/>
            </a:br>
            <a:r>
              <a:rPr lang="en-US" dirty="0"/>
              <a:t>Chicago, Illinois</a:t>
            </a:r>
          </a:p>
          <a:p>
            <a:endParaRPr lang="en-US" dirty="0"/>
          </a:p>
        </p:txBody>
      </p:sp>
    </p:spTree>
    <p:extLst>
      <p:ext uri="{BB962C8B-B14F-4D97-AF65-F5344CB8AC3E}">
        <p14:creationId xmlns:p14="http://schemas.microsoft.com/office/powerpoint/2010/main" val="352584103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1F754A14-AF35-4F47-AB6E-02291CEEB7E4}" type="slidenum">
              <a:rPr lang="en-US" smtClean="0"/>
              <a:t>38</a:t>
            </a:fld>
            <a:endParaRPr lang="en-US"/>
          </a:p>
        </p:txBody>
      </p:sp>
      <p:sp>
        <p:nvSpPr>
          <p:cNvPr id="5" name="Notes Placeholder 2">
            <a:extLst>
              <a:ext uri="{FF2B5EF4-FFF2-40B4-BE49-F238E27FC236}">
                <a16:creationId xmlns:a16="http://schemas.microsoft.com/office/drawing/2014/main" id="{852572D9-9217-463B-919B-EE3733028395}"/>
              </a:ext>
            </a:extLst>
          </p:cNvPr>
          <p:cNvSpPr>
            <a:spLocks noGrp="1"/>
          </p:cNvSpPr>
          <p:nvPr>
            <p:ph type="body" idx="1"/>
          </p:nvPr>
        </p:nvSpPr>
        <p:spPr/>
        <p:txBody>
          <a:bodyPr/>
          <a:lstStyle/>
          <a:p>
            <a:pPr algn="ctr"/>
            <a:r>
              <a:rPr lang="en-US" b="1" dirty="0"/>
              <a:t>ILDA – A Reality</a:t>
            </a:r>
            <a:endParaRPr lang="en-US" dirty="0"/>
          </a:p>
          <a:p>
            <a:pPr algn="ctr"/>
            <a:r>
              <a:rPr lang="en-US" dirty="0"/>
              <a:t>July 16 – 18, 1971</a:t>
            </a:r>
            <a:br>
              <a:rPr lang="en-US" dirty="0"/>
            </a:br>
            <a:r>
              <a:rPr lang="en-US" dirty="0"/>
              <a:t>Chicago, Illinois</a:t>
            </a:r>
          </a:p>
          <a:p>
            <a:endParaRPr lang="en-US" dirty="0"/>
          </a:p>
        </p:txBody>
      </p:sp>
    </p:spTree>
    <p:extLst>
      <p:ext uri="{BB962C8B-B14F-4D97-AF65-F5344CB8AC3E}">
        <p14:creationId xmlns:p14="http://schemas.microsoft.com/office/powerpoint/2010/main" val="79581836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1F754A14-AF35-4F47-AB6E-02291CEEB7E4}" type="slidenum">
              <a:rPr lang="en-US" smtClean="0"/>
              <a:t>39</a:t>
            </a:fld>
            <a:endParaRPr lang="en-US"/>
          </a:p>
        </p:txBody>
      </p:sp>
      <p:sp>
        <p:nvSpPr>
          <p:cNvPr id="5" name="Notes Placeholder 2">
            <a:extLst>
              <a:ext uri="{FF2B5EF4-FFF2-40B4-BE49-F238E27FC236}">
                <a16:creationId xmlns:a16="http://schemas.microsoft.com/office/drawing/2014/main" id="{ED77C716-A8F2-40FF-9BC5-64ED1800FFCB}"/>
              </a:ext>
            </a:extLst>
          </p:cNvPr>
          <p:cNvSpPr>
            <a:spLocks noGrp="1"/>
          </p:cNvSpPr>
          <p:nvPr>
            <p:ph type="body" idx="1"/>
          </p:nvPr>
        </p:nvSpPr>
        <p:spPr/>
        <p:txBody>
          <a:bodyPr/>
          <a:lstStyle/>
          <a:p>
            <a:pPr algn="ctr"/>
            <a:r>
              <a:rPr lang="en-US" b="1" dirty="0"/>
              <a:t>ILDA – A Reality</a:t>
            </a:r>
            <a:endParaRPr lang="en-US" dirty="0"/>
          </a:p>
          <a:p>
            <a:pPr algn="ctr"/>
            <a:r>
              <a:rPr lang="en-US" dirty="0"/>
              <a:t>July 16 – 18, 1971</a:t>
            </a:r>
            <a:br>
              <a:rPr lang="en-US" dirty="0"/>
            </a:br>
            <a:r>
              <a:rPr lang="en-US" dirty="0"/>
              <a:t>Chicago, Illinois</a:t>
            </a:r>
          </a:p>
          <a:p>
            <a:endParaRPr lang="en-US" dirty="0"/>
          </a:p>
        </p:txBody>
      </p:sp>
    </p:spTree>
    <p:extLst>
      <p:ext uri="{BB962C8B-B14F-4D97-AF65-F5344CB8AC3E}">
        <p14:creationId xmlns:p14="http://schemas.microsoft.com/office/powerpoint/2010/main" val="216646729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1F754A14-AF35-4F47-AB6E-02291CEEB7E4}" type="slidenum">
              <a:rPr lang="en-US" smtClean="0"/>
              <a:t>40</a:t>
            </a:fld>
            <a:endParaRPr lang="en-US"/>
          </a:p>
        </p:txBody>
      </p:sp>
      <p:sp>
        <p:nvSpPr>
          <p:cNvPr id="5" name="Notes Placeholder 2">
            <a:extLst>
              <a:ext uri="{FF2B5EF4-FFF2-40B4-BE49-F238E27FC236}">
                <a16:creationId xmlns:a16="http://schemas.microsoft.com/office/drawing/2014/main" id="{087BCAC9-2329-4571-8312-00ADC3882202}"/>
              </a:ext>
            </a:extLst>
          </p:cNvPr>
          <p:cNvSpPr>
            <a:spLocks noGrp="1"/>
          </p:cNvSpPr>
          <p:nvPr>
            <p:ph type="body" idx="1"/>
          </p:nvPr>
        </p:nvSpPr>
        <p:spPr/>
        <p:txBody>
          <a:bodyPr/>
          <a:lstStyle/>
          <a:p>
            <a:pPr algn="ctr"/>
            <a:r>
              <a:rPr lang="en-US" b="1" dirty="0"/>
              <a:t>ILDA – A Reality</a:t>
            </a:r>
            <a:endParaRPr lang="en-US" dirty="0"/>
          </a:p>
          <a:p>
            <a:pPr algn="ctr"/>
            <a:r>
              <a:rPr lang="en-US" dirty="0"/>
              <a:t>July 16 – 18, 1971</a:t>
            </a:r>
            <a:br>
              <a:rPr lang="en-US" dirty="0"/>
            </a:br>
            <a:r>
              <a:rPr lang="en-US" dirty="0"/>
              <a:t>Chicago, Illinois</a:t>
            </a:r>
          </a:p>
          <a:p>
            <a:endParaRPr lang="en-US" dirty="0"/>
          </a:p>
        </p:txBody>
      </p:sp>
    </p:spTree>
    <p:extLst>
      <p:ext uri="{BB962C8B-B14F-4D97-AF65-F5344CB8AC3E}">
        <p14:creationId xmlns:p14="http://schemas.microsoft.com/office/powerpoint/2010/main" val="186707443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1F754A14-AF35-4F47-AB6E-02291CEEB7E4}" type="slidenum">
              <a:rPr lang="en-US" smtClean="0"/>
              <a:t>41</a:t>
            </a:fld>
            <a:endParaRPr lang="en-US"/>
          </a:p>
        </p:txBody>
      </p:sp>
      <p:sp>
        <p:nvSpPr>
          <p:cNvPr id="5" name="Notes Placeholder 2">
            <a:extLst>
              <a:ext uri="{FF2B5EF4-FFF2-40B4-BE49-F238E27FC236}">
                <a16:creationId xmlns:a16="http://schemas.microsoft.com/office/drawing/2014/main" id="{2F23EF80-1126-4551-B40D-466C5F619870}"/>
              </a:ext>
            </a:extLst>
          </p:cNvPr>
          <p:cNvSpPr>
            <a:spLocks noGrp="1"/>
          </p:cNvSpPr>
          <p:nvPr>
            <p:ph type="body" idx="1"/>
          </p:nvPr>
        </p:nvSpPr>
        <p:spPr/>
        <p:txBody>
          <a:bodyPr/>
          <a:lstStyle/>
          <a:p>
            <a:pPr algn="ctr"/>
            <a:r>
              <a:rPr lang="en-US" b="1" dirty="0"/>
              <a:t>ILDA – A Reality</a:t>
            </a:r>
            <a:endParaRPr lang="en-US" dirty="0"/>
          </a:p>
          <a:p>
            <a:pPr algn="ctr"/>
            <a:r>
              <a:rPr lang="en-US" dirty="0"/>
              <a:t>July 16 – 18, 1971</a:t>
            </a:r>
            <a:br>
              <a:rPr lang="en-US" dirty="0"/>
            </a:br>
            <a:r>
              <a:rPr lang="en-US" dirty="0"/>
              <a:t>Chicago, Illinois</a:t>
            </a:r>
          </a:p>
          <a:p>
            <a:endParaRPr lang="en-US" dirty="0"/>
          </a:p>
        </p:txBody>
      </p:sp>
    </p:spTree>
    <p:extLst>
      <p:ext uri="{BB962C8B-B14F-4D97-AF65-F5344CB8AC3E}">
        <p14:creationId xmlns:p14="http://schemas.microsoft.com/office/powerpoint/2010/main" val="50860876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b="1" dirty="0"/>
              <a:t>The Work of ILDA</a:t>
            </a:r>
          </a:p>
          <a:p>
            <a:pPr algn="ctr"/>
            <a:endParaRPr lang="en-US" dirty="0"/>
          </a:p>
        </p:txBody>
      </p:sp>
      <p:sp>
        <p:nvSpPr>
          <p:cNvPr id="4" name="Slide Number Placeholder 3"/>
          <p:cNvSpPr>
            <a:spLocks noGrp="1"/>
          </p:cNvSpPr>
          <p:nvPr>
            <p:ph type="sldNum" sz="quarter" idx="10"/>
          </p:nvPr>
        </p:nvSpPr>
        <p:spPr/>
        <p:txBody>
          <a:bodyPr/>
          <a:lstStyle/>
          <a:p>
            <a:fld id="{1F754A14-AF35-4F47-AB6E-02291CEEB7E4}" type="slidenum">
              <a:rPr lang="en-US" smtClean="0"/>
              <a:t>42</a:t>
            </a:fld>
            <a:endParaRPr lang="en-US"/>
          </a:p>
        </p:txBody>
      </p:sp>
    </p:spTree>
    <p:extLst>
      <p:ext uri="{BB962C8B-B14F-4D97-AF65-F5344CB8AC3E}">
        <p14:creationId xmlns:p14="http://schemas.microsoft.com/office/powerpoint/2010/main" val="354419392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F754A14-AF35-4F47-AB6E-02291CEEB7E4}" type="slidenum">
              <a:rPr lang="en-US" smtClean="0"/>
              <a:t>43</a:t>
            </a:fld>
            <a:endParaRPr lang="en-US"/>
          </a:p>
        </p:txBody>
      </p:sp>
    </p:spTree>
    <p:extLst>
      <p:ext uri="{BB962C8B-B14F-4D97-AF65-F5344CB8AC3E}">
        <p14:creationId xmlns:p14="http://schemas.microsoft.com/office/powerpoint/2010/main" val="181076885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dirty="0"/>
              <a:t>ILDA Emblem</a:t>
            </a:r>
          </a:p>
          <a:p>
            <a:pPr algn="ctr"/>
            <a:endParaRPr lang="en-US" dirty="0"/>
          </a:p>
        </p:txBody>
      </p:sp>
      <p:sp>
        <p:nvSpPr>
          <p:cNvPr id="4" name="Slide Number Placeholder 3"/>
          <p:cNvSpPr>
            <a:spLocks noGrp="1"/>
          </p:cNvSpPr>
          <p:nvPr>
            <p:ph type="sldNum" sz="quarter" idx="10"/>
          </p:nvPr>
        </p:nvSpPr>
        <p:spPr/>
        <p:txBody>
          <a:bodyPr/>
          <a:lstStyle/>
          <a:p>
            <a:fld id="{1F754A14-AF35-4F47-AB6E-02291CEEB7E4}" type="slidenum">
              <a:rPr lang="en-US" smtClean="0"/>
              <a:t>44</a:t>
            </a:fld>
            <a:endParaRPr lang="en-US"/>
          </a:p>
        </p:txBody>
      </p:sp>
    </p:spTree>
    <p:extLst>
      <p:ext uri="{BB962C8B-B14F-4D97-AF65-F5344CB8AC3E}">
        <p14:creationId xmlns:p14="http://schemas.microsoft.com/office/powerpoint/2010/main" val="16004169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F754A14-AF35-4F47-AB6E-02291CEEB7E4}" type="slidenum">
              <a:rPr lang="en-US" smtClean="0"/>
              <a:t>45</a:t>
            </a:fld>
            <a:endParaRPr lang="en-US"/>
          </a:p>
        </p:txBody>
      </p:sp>
    </p:spTree>
    <p:extLst>
      <p:ext uri="{BB962C8B-B14F-4D97-AF65-F5344CB8AC3E}">
        <p14:creationId xmlns:p14="http://schemas.microsoft.com/office/powerpoint/2010/main" val="31292396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21A44-70D8-4B41-8DBA-BE5E659F344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AD745B0-F7E3-4BD7-A0B9-D6AA015433D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9A07A1C-E907-4D37-A71A-57737A983E3E}"/>
              </a:ext>
            </a:extLst>
          </p:cNvPr>
          <p:cNvSpPr>
            <a:spLocks noGrp="1"/>
          </p:cNvSpPr>
          <p:nvPr>
            <p:ph type="dt" sz="half" idx="10"/>
          </p:nvPr>
        </p:nvSpPr>
        <p:spPr/>
        <p:txBody>
          <a:bodyPr/>
          <a:lstStyle/>
          <a:p>
            <a:fld id="{2EF9F555-56F6-4A98-A428-1F9DBB702F9B}" type="datetimeFigureOut">
              <a:rPr lang="en-US" smtClean="0"/>
              <a:t>7/26/2017</a:t>
            </a:fld>
            <a:endParaRPr lang="en-US"/>
          </a:p>
        </p:txBody>
      </p:sp>
      <p:sp>
        <p:nvSpPr>
          <p:cNvPr id="5" name="Footer Placeholder 4">
            <a:extLst>
              <a:ext uri="{FF2B5EF4-FFF2-40B4-BE49-F238E27FC236}">
                <a16:creationId xmlns:a16="http://schemas.microsoft.com/office/drawing/2014/main" id="{9B72914C-D436-46E3-A476-981CCEFE1AE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6E1117-D07F-4BB5-8264-5E9925AEB4C5}"/>
              </a:ext>
            </a:extLst>
          </p:cNvPr>
          <p:cNvSpPr>
            <a:spLocks noGrp="1"/>
          </p:cNvSpPr>
          <p:nvPr>
            <p:ph type="sldNum" sz="quarter" idx="12"/>
          </p:nvPr>
        </p:nvSpPr>
        <p:spPr/>
        <p:txBody>
          <a:bodyPr/>
          <a:lstStyle/>
          <a:p>
            <a:fld id="{87109E4D-7910-4300-94D5-C755DEFDCE5D}" type="slidenum">
              <a:rPr lang="en-US" smtClean="0"/>
              <a:t>‹#›</a:t>
            </a:fld>
            <a:endParaRPr lang="en-US"/>
          </a:p>
        </p:txBody>
      </p:sp>
    </p:spTree>
    <p:extLst>
      <p:ext uri="{BB962C8B-B14F-4D97-AF65-F5344CB8AC3E}">
        <p14:creationId xmlns:p14="http://schemas.microsoft.com/office/powerpoint/2010/main" val="3176382083"/>
      </p:ext>
    </p:extLst>
  </p:cSld>
  <p:clrMapOvr>
    <a:masterClrMapping/>
  </p:clrMapOvr>
  <p:transition spd="slow">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927B0-A56B-4948-865A-982367AAD2C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49540AE-9FD0-4C7C-BBD4-394BE0E77574}"/>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10BF2E8-6735-4AF3-A939-F2CB9FCBE683}"/>
              </a:ext>
            </a:extLst>
          </p:cNvPr>
          <p:cNvSpPr>
            <a:spLocks noGrp="1"/>
          </p:cNvSpPr>
          <p:nvPr>
            <p:ph type="dt" sz="half" idx="10"/>
          </p:nvPr>
        </p:nvSpPr>
        <p:spPr/>
        <p:txBody>
          <a:bodyPr/>
          <a:lstStyle/>
          <a:p>
            <a:fld id="{2EF9F555-56F6-4A98-A428-1F9DBB702F9B}" type="datetimeFigureOut">
              <a:rPr lang="en-US" smtClean="0"/>
              <a:t>7/26/2017</a:t>
            </a:fld>
            <a:endParaRPr lang="en-US"/>
          </a:p>
        </p:txBody>
      </p:sp>
      <p:sp>
        <p:nvSpPr>
          <p:cNvPr id="5" name="Footer Placeholder 4">
            <a:extLst>
              <a:ext uri="{FF2B5EF4-FFF2-40B4-BE49-F238E27FC236}">
                <a16:creationId xmlns:a16="http://schemas.microsoft.com/office/drawing/2014/main" id="{249DF40F-11BA-4FF1-8D1B-42DE5B02FAB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E75155-7D9A-4C31-A8A6-52CAE643CC5E}"/>
              </a:ext>
            </a:extLst>
          </p:cNvPr>
          <p:cNvSpPr>
            <a:spLocks noGrp="1"/>
          </p:cNvSpPr>
          <p:nvPr>
            <p:ph type="sldNum" sz="quarter" idx="12"/>
          </p:nvPr>
        </p:nvSpPr>
        <p:spPr/>
        <p:txBody>
          <a:bodyPr/>
          <a:lstStyle/>
          <a:p>
            <a:fld id="{87109E4D-7910-4300-94D5-C755DEFDCE5D}" type="slidenum">
              <a:rPr lang="en-US" smtClean="0"/>
              <a:t>‹#›</a:t>
            </a:fld>
            <a:endParaRPr lang="en-US"/>
          </a:p>
        </p:txBody>
      </p:sp>
    </p:spTree>
    <p:extLst>
      <p:ext uri="{BB962C8B-B14F-4D97-AF65-F5344CB8AC3E}">
        <p14:creationId xmlns:p14="http://schemas.microsoft.com/office/powerpoint/2010/main" val="1376361961"/>
      </p:ext>
    </p:extLst>
  </p:cSld>
  <p:clrMapOvr>
    <a:masterClrMapping/>
  </p:clrMapOvr>
  <p:transition spd="slow">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7E9A6-C197-4537-85A9-4FFEFEBD655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AB7C17A-6886-44E1-B44B-5E66C0288D9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2C714400-8E39-4EDA-90B2-57B7C9EE24E5}"/>
              </a:ext>
            </a:extLst>
          </p:cNvPr>
          <p:cNvSpPr>
            <a:spLocks noGrp="1"/>
          </p:cNvSpPr>
          <p:nvPr>
            <p:ph type="dt" sz="half" idx="10"/>
          </p:nvPr>
        </p:nvSpPr>
        <p:spPr/>
        <p:txBody>
          <a:bodyPr/>
          <a:lstStyle/>
          <a:p>
            <a:fld id="{2EF9F555-56F6-4A98-A428-1F9DBB702F9B}" type="datetimeFigureOut">
              <a:rPr lang="en-US" smtClean="0"/>
              <a:t>7/26/2017</a:t>
            </a:fld>
            <a:endParaRPr lang="en-US"/>
          </a:p>
        </p:txBody>
      </p:sp>
      <p:sp>
        <p:nvSpPr>
          <p:cNvPr id="5" name="Footer Placeholder 4">
            <a:extLst>
              <a:ext uri="{FF2B5EF4-FFF2-40B4-BE49-F238E27FC236}">
                <a16:creationId xmlns:a16="http://schemas.microsoft.com/office/drawing/2014/main" id="{3C20C0AE-5636-4702-BAF1-4BBD45A675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33E72D-9F1D-4D1E-ABDA-4FEDE878C76D}"/>
              </a:ext>
            </a:extLst>
          </p:cNvPr>
          <p:cNvSpPr>
            <a:spLocks noGrp="1"/>
          </p:cNvSpPr>
          <p:nvPr>
            <p:ph type="sldNum" sz="quarter" idx="12"/>
          </p:nvPr>
        </p:nvSpPr>
        <p:spPr/>
        <p:txBody>
          <a:bodyPr/>
          <a:lstStyle/>
          <a:p>
            <a:fld id="{87109E4D-7910-4300-94D5-C755DEFDCE5D}" type="slidenum">
              <a:rPr lang="en-US" smtClean="0"/>
              <a:t>‹#›</a:t>
            </a:fld>
            <a:endParaRPr lang="en-US"/>
          </a:p>
        </p:txBody>
      </p:sp>
    </p:spTree>
    <p:extLst>
      <p:ext uri="{BB962C8B-B14F-4D97-AF65-F5344CB8AC3E}">
        <p14:creationId xmlns:p14="http://schemas.microsoft.com/office/powerpoint/2010/main" val="1247610501"/>
      </p:ext>
    </p:extLst>
  </p:cSld>
  <p:clrMapOvr>
    <a:masterClrMapping/>
  </p:clrMapOvr>
  <p:transition spd="slow">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DC42E-65D6-4F85-94FA-3A4D1C80D59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0DAA366-35D3-46EE-A818-566B5B9F064A}"/>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61B745E-8002-4CC3-9371-C94DD4B5BAB2}"/>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13FB50F-40D4-4872-8A5E-E53AA961CEB5}"/>
              </a:ext>
            </a:extLst>
          </p:cNvPr>
          <p:cNvSpPr>
            <a:spLocks noGrp="1"/>
          </p:cNvSpPr>
          <p:nvPr>
            <p:ph type="dt" sz="half" idx="10"/>
          </p:nvPr>
        </p:nvSpPr>
        <p:spPr/>
        <p:txBody>
          <a:bodyPr/>
          <a:lstStyle/>
          <a:p>
            <a:fld id="{2EF9F555-56F6-4A98-A428-1F9DBB702F9B}" type="datetimeFigureOut">
              <a:rPr lang="en-US" smtClean="0"/>
              <a:t>7/26/2017</a:t>
            </a:fld>
            <a:endParaRPr lang="en-US"/>
          </a:p>
        </p:txBody>
      </p:sp>
      <p:sp>
        <p:nvSpPr>
          <p:cNvPr id="6" name="Footer Placeholder 5">
            <a:extLst>
              <a:ext uri="{FF2B5EF4-FFF2-40B4-BE49-F238E27FC236}">
                <a16:creationId xmlns:a16="http://schemas.microsoft.com/office/drawing/2014/main" id="{E8162A55-A263-4445-AF04-82F5DC27FA4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AD2623F-D689-4671-84DF-0093B96AE9F6}"/>
              </a:ext>
            </a:extLst>
          </p:cNvPr>
          <p:cNvSpPr>
            <a:spLocks noGrp="1"/>
          </p:cNvSpPr>
          <p:nvPr>
            <p:ph type="sldNum" sz="quarter" idx="12"/>
          </p:nvPr>
        </p:nvSpPr>
        <p:spPr/>
        <p:txBody>
          <a:bodyPr/>
          <a:lstStyle/>
          <a:p>
            <a:fld id="{87109E4D-7910-4300-94D5-C755DEFDCE5D}" type="slidenum">
              <a:rPr lang="en-US" smtClean="0"/>
              <a:t>‹#›</a:t>
            </a:fld>
            <a:endParaRPr lang="en-US"/>
          </a:p>
        </p:txBody>
      </p:sp>
    </p:spTree>
    <p:extLst>
      <p:ext uri="{BB962C8B-B14F-4D97-AF65-F5344CB8AC3E}">
        <p14:creationId xmlns:p14="http://schemas.microsoft.com/office/powerpoint/2010/main" val="3996766710"/>
      </p:ext>
    </p:extLst>
  </p:cSld>
  <p:clrMapOvr>
    <a:masterClrMapping/>
  </p:clrMapOvr>
  <p:transition spd="slow">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E61B3-8326-414F-B8C4-A8314ED8E0C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DF6DCF1-4FA2-4A36-983A-A8871B2F415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AD78D6C3-3617-4AD7-9D9F-72B8A54AC947}"/>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8589519-98CC-4F3F-B486-DCF613C9ED5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2101B6F9-F3F4-4A6A-AA58-2E88A0AB218D}"/>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EBD2084-DBE4-4D1C-9AC0-5F486A12E416}"/>
              </a:ext>
            </a:extLst>
          </p:cNvPr>
          <p:cNvSpPr>
            <a:spLocks noGrp="1"/>
          </p:cNvSpPr>
          <p:nvPr>
            <p:ph type="dt" sz="half" idx="10"/>
          </p:nvPr>
        </p:nvSpPr>
        <p:spPr/>
        <p:txBody>
          <a:bodyPr/>
          <a:lstStyle/>
          <a:p>
            <a:fld id="{2EF9F555-56F6-4A98-A428-1F9DBB702F9B}" type="datetimeFigureOut">
              <a:rPr lang="en-US" smtClean="0"/>
              <a:t>7/26/2017</a:t>
            </a:fld>
            <a:endParaRPr lang="en-US"/>
          </a:p>
        </p:txBody>
      </p:sp>
      <p:sp>
        <p:nvSpPr>
          <p:cNvPr id="8" name="Footer Placeholder 7">
            <a:extLst>
              <a:ext uri="{FF2B5EF4-FFF2-40B4-BE49-F238E27FC236}">
                <a16:creationId xmlns:a16="http://schemas.microsoft.com/office/drawing/2014/main" id="{7C13023D-F53E-4519-9F34-1FEA707B81E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4F46008-C9C8-4E6D-83F4-599D1509F51F}"/>
              </a:ext>
            </a:extLst>
          </p:cNvPr>
          <p:cNvSpPr>
            <a:spLocks noGrp="1"/>
          </p:cNvSpPr>
          <p:nvPr>
            <p:ph type="sldNum" sz="quarter" idx="12"/>
          </p:nvPr>
        </p:nvSpPr>
        <p:spPr/>
        <p:txBody>
          <a:bodyPr/>
          <a:lstStyle/>
          <a:p>
            <a:fld id="{87109E4D-7910-4300-94D5-C755DEFDCE5D}" type="slidenum">
              <a:rPr lang="en-US" smtClean="0"/>
              <a:t>‹#›</a:t>
            </a:fld>
            <a:endParaRPr lang="en-US"/>
          </a:p>
        </p:txBody>
      </p:sp>
    </p:spTree>
    <p:extLst>
      <p:ext uri="{BB962C8B-B14F-4D97-AF65-F5344CB8AC3E}">
        <p14:creationId xmlns:p14="http://schemas.microsoft.com/office/powerpoint/2010/main" val="186755326"/>
      </p:ext>
    </p:extLst>
  </p:cSld>
  <p:clrMapOvr>
    <a:masterClrMapping/>
  </p:clrMapOvr>
  <p:transition spd="slow">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154CAA-3EB0-45C6-819B-623294EFBE1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7435610-54BF-4E88-A7ED-92A50A3C0331}"/>
              </a:ext>
            </a:extLst>
          </p:cNvPr>
          <p:cNvSpPr>
            <a:spLocks noGrp="1"/>
          </p:cNvSpPr>
          <p:nvPr>
            <p:ph type="dt" sz="half" idx="10"/>
          </p:nvPr>
        </p:nvSpPr>
        <p:spPr/>
        <p:txBody>
          <a:bodyPr/>
          <a:lstStyle/>
          <a:p>
            <a:fld id="{2EF9F555-56F6-4A98-A428-1F9DBB702F9B}" type="datetimeFigureOut">
              <a:rPr lang="en-US" smtClean="0"/>
              <a:t>7/26/2017</a:t>
            </a:fld>
            <a:endParaRPr lang="en-US"/>
          </a:p>
        </p:txBody>
      </p:sp>
      <p:sp>
        <p:nvSpPr>
          <p:cNvPr id="4" name="Footer Placeholder 3">
            <a:extLst>
              <a:ext uri="{FF2B5EF4-FFF2-40B4-BE49-F238E27FC236}">
                <a16:creationId xmlns:a16="http://schemas.microsoft.com/office/drawing/2014/main" id="{1D8B271F-3B35-44A0-B7FB-0D32DF5E4D8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29BA83D-A7E3-4EB8-AC90-41987D383194}"/>
              </a:ext>
            </a:extLst>
          </p:cNvPr>
          <p:cNvSpPr>
            <a:spLocks noGrp="1"/>
          </p:cNvSpPr>
          <p:nvPr>
            <p:ph type="sldNum" sz="quarter" idx="12"/>
          </p:nvPr>
        </p:nvSpPr>
        <p:spPr/>
        <p:txBody>
          <a:bodyPr/>
          <a:lstStyle/>
          <a:p>
            <a:fld id="{87109E4D-7910-4300-94D5-C755DEFDCE5D}" type="slidenum">
              <a:rPr lang="en-US" smtClean="0"/>
              <a:t>‹#›</a:t>
            </a:fld>
            <a:endParaRPr lang="en-US"/>
          </a:p>
        </p:txBody>
      </p:sp>
    </p:spTree>
    <p:extLst>
      <p:ext uri="{BB962C8B-B14F-4D97-AF65-F5344CB8AC3E}">
        <p14:creationId xmlns:p14="http://schemas.microsoft.com/office/powerpoint/2010/main" val="553375755"/>
      </p:ext>
    </p:extLst>
  </p:cSld>
  <p:clrMapOvr>
    <a:masterClrMapping/>
  </p:clrMapOvr>
  <p:transition spd="slow">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D3ACD80-2B86-478C-B121-1757B728FB14}"/>
              </a:ext>
            </a:extLst>
          </p:cNvPr>
          <p:cNvSpPr>
            <a:spLocks noGrp="1"/>
          </p:cNvSpPr>
          <p:nvPr>
            <p:ph type="dt" sz="half" idx="10"/>
          </p:nvPr>
        </p:nvSpPr>
        <p:spPr/>
        <p:txBody>
          <a:bodyPr/>
          <a:lstStyle/>
          <a:p>
            <a:fld id="{2EF9F555-56F6-4A98-A428-1F9DBB702F9B}" type="datetimeFigureOut">
              <a:rPr lang="en-US" smtClean="0"/>
              <a:t>7/26/2017</a:t>
            </a:fld>
            <a:endParaRPr lang="en-US"/>
          </a:p>
        </p:txBody>
      </p:sp>
      <p:sp>
        <p:nvSpPr>
          <p:cNvPr id="3" name="Footer Placeholder 2">
            <a:extLst>
              <a:ext uri="{FF2B5EF4-FFF2-40B4-BE49-F238E27FC236}">
                <a16:creationId xmlns:a16="http://schemas.microsoft.com/office/drawing/2014/main" id="{E350E408-AAD9-4304-A096-7BA41AD14CE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153673F-FB6F-4B07-85A1-9A41323BEF77}"/>
              </a:ext>
            </a:extLst>
          </p:cNvPr>
          <p:cNvSpPr>
            <a:spLocks noGrp="1"/>
          </p:cNvSpPr>
          <p:nvPr>
            <p:ph type="sldNum" sz="quarter" idx="12"/>
          </p:nvPr>
        </p:nvSpPr>
        <p:spPr/>
        <p:txBody>
          <a:bodyPr/>
          <a:lstStyle/>
          <a:p>
            <a:fld id="{87109E4D-7910-4300-94D5-C755DEFDCE5D}" type="slidenum">
              <a:rPr lang="en-US" smtClean="0"/>
              <a:t>‹#›</a:t>
            </a:fld>
            <a:endParaRPr lang="en-US"/>
          </a:p>
        </p:txBody>
      </p:sp>
    </p:spTree>
    <p:extLst>
      <p:ext uri="{BB962C8B-B14F-4D97-AF65-F5344CB8AC3E}">
        <p14:creationId xmlns:p14="http://schemas.microsoft.com/office/powerpoint/2010/main" val="3971805186"/>
      </p:ext>
    </p:extLst>
  </p:cSld>
  <p:clrMapOvr>
    <a:masterClrMapping/>
  </p:clrMapOvr>
  <p:transition spd="slow">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8EFB6-0841-4E52-99F4-574C3318E26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502BEC6-B92B-43F2-BF38-B207ECCF00C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EE103C8-3AFF-4177-B431-09C91CCFE9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3F61F01-461A-49B7-8824-2958E309E7CA}"/>
              </a:ext>
            </a:extLst>
          </p:cNvPr>
          <p:cNvSpPr>
            <a:spLocks noGrp="1"/>
          </p:cNvSpPr>
          <p:nvPr>
            <p:ph type="dt" sz="half" idx="10"/>
          </p:nvPr>
        </p:nvSpPr>
        <p:spPr/>
        <p:txBody>
          <a:bodyPr/>
          <a:lstStyle/>
          <a:p>
            <a:fld id="{2EF9F555-56F6-4A98-A428-1F9DBB702F9B}" type="datetimeFigureOut">
              <a:rPr lang="en-US" smtClean="0"/>
              <a:t>7/26/2017</a:t>
            </a:fld>
            <a:endParaRPr lang="en-US"/>
          </a:p>
        </p:txBody>
      </p:sp>
      <p:sp>
        <p:nvSpPr>
          <p:cNvPr id="6" name="Footer Placeholder 5">
            <a:extLst>
              <a:ext uri="{FF2B5EF4-FFF2-40B4-BE49-F238E27FC236}">
                <a16:creationId xmlns:a16="http://schemas.microsoft.com/office/drawing/2014/main" id="{4A0C7F5E-8A71-4FE1-871B-EE513C59DBA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C25F2C-6F75-41B2-A48D-7D33D6112AC2}"/>
              </a:ext>
            </a:extLst>
          </p:cNvPr>
          <p:cNvSpPr>
            <a:spLocks noGrp="1"/>
          </p:cNvSpPr>
          <p:nvPr>
            <p:ph type="sldNum" sz="quarter" idx="12"/>
          </p:nvPr>
        </p:nvSpPr>
        <p:spPr/>
        <p:txBody>
          <a:bodyPr/>
          <a:lstStyle/>
          <a:p>
            <a:fld id="{87109E4D-7910-4300-94D5-C755DEFDCE5D}" type="slidenum">
              <a:rPr lang="en-US" smtClean="0"/>
              <a:t>‹#›</a:t>
            </a:fld>
            <a:endParaRPr lang="en-US"/>
          </a:p>
        </p:txBody>
      </p:sp>
    </p:spTree>
    <p:extLst>
      <p:ext uri="{BB962C8B-B14F-4D97-AF65-F5344CB8AC3E}">
        <p14:creationId xmlns:p14="http://schemas.microsoft.com/office/powerpoint/2010/main" val="3013483850"/>
      </p:ext>
    </p:extLst>
  </p:cSld>
  <p:clrMapOvr>
    <a:masterClrMapping/>
  </p:clrMapOvr>
  <p:transition spd="slow">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FAD34D-7944-440A-96DB-A9BE88447D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E5D6178-7F5B-40D4-9E80-E0AF2305ADA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6D1A91D-3D3C-4305-986E-917C85FD7A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E157D7E-817F-4F35-B7A6-9E4289025107}"/>
              </a:ext>
            </a:extLst>
          </p:cNvPr>
          <p:cNvSpPr>
            <a:spLocks noGrp="1"/>
          </p:cNvSpPr>
          <p:nvPr>
            <p:ph type="dt" sz="half" idx="10"/>
          </p:nvPr>
        </p:nvSpPr>
        <p:spPr/>
        <p:txBody>
          <a:bodyPr/>
          <a:lstStyle/>
          <a:p>
            <a:fld id="{2EF9F555-56F6-4A98-A428-1F9DBB702F9B}" type="datetimeFigureOut">
              <a:rPr lang="en-US" smtClean="0"/>
              <a:t>7/26/2017</a:t>
            </a:fld>
            <a:endParaRPr lang="en-US"/>
          </a:p>
        </p:txBody>
      </p:sp>
      <p:sp>
        <p:nvSpPr>
          <p:cNvPr id="6" name="Footer Placeholder 5">
            <a:extLst>
              <a:ext uri="{FF2B5EF4-FFF2-40B4-BE49-F238E27FC236}">
                <a16:creationId xmlns:a16="http://schemas.microsoft.com/office/drawing/2014/main" id="{48A85A84-BB1E-4117-8AA9-18FA1760AE8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7A88EDF-FDA4-414C-93DA-34A0A27362CF}"/>
              </a:ext>
            </a:extLst>
          </p:cNvPr>
          <p:cNvSpPr>
            <a:spLocks noGrp="1"/>
          </p:cNvSpPr>
          <p:nvPr>
            <p:ph type="sldNum" sz="quarter" idx="12"/>
          </p:nvPr>
        </p:nvSpPr>
        <p:spPr/>
        <p:txBody>
          <a:bodyPr/>
          <a:lstStyle/>
          <a:p>
            <a:fld id="{87109E4D-7910-4300-94D5-C755DEFDCE5D}" type="slidenum">
              <a:rPr lang="en-US" smtClean="0"/>
              <a:t>‹#›</a:t>
            </a:fld>
            <a:endParaRPr lang="en-US"/>
          </a:p>
        </p:txBody>
      </p:sp>
    </p:spTree>
    <p:extLst>
      <p:ext uri="{BB962C8B-B14F-4D97-AF65-F5344CB8AC3E}">
        <p14:creationId xmlns:p14="http://schemas.microsoft.com/office/powerpoint/2010/main" val="1238576524"/>
      </p:ext>
    </p:extLst>
  </p:cSld>
  <p:clrMapOvr>
    <a:masterClrMapping/>
  </p:clrMapOvr>
  <p:transition spd="slow">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AECA38-7964-4202-A915-78ED0F0A6A9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5C744EE-C04D-42DE-9DD5-232A23D67F0E}"/>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EBD2C99-658A-4360-9AEF-6E26F65260CF}"/>
              </a:ext>
            </a:extLst>
          </p:cNvPr>
          <p:cNvSpPr>
            <a:spLocks noGrp="1"/>
          </p:cNvSpPr>
          <p:nvPr>
            <p:ph type="dt" sz="half" idx="10"/>
          </p:nvPr>
        </p:nvSpPr>
        <p:spPr/>
        <p:txBody>
          <a:bodyPr/>
          <a:lstStyle/>
          <a:p>
            <a:fld id="{2EF9F555-56F6-4A98-A428-1F9DBB702F9B}" type="datetimeFigureOut">
              <a:rPr lang="en-US" smtClean="0"/>
              <a:t>7/26/2017</a:t>
            </a:fld>
            <a:endParaRPr lang="en-US"/>
          </a:p>
        </p:txBody>
      </p:sp>
      <p:sp>
        <p:nvSpPr>
          <p:cNvPr id="5" name="Footer Placeholder 4">
            <a:extLst>
              <a:ext uri="{FF2B5EF4-FFF2-40B4-BE49-F238E27FC236}">
                <a16:creationId xmlns:a16="http://schemas.microsoft.com/office/drawing/2014/main" id="{B414AEF7-794E-484F-8CBF-C4A124F0F7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FB7625-B29C-42F9-A813-701687167F6F}"/>
              </a:ext>
            </a:extLst>
          </p:cNvPr>
          <p:cNvSpPr>
            <a:spLocks noGrp="1"/>
          </p:cNvSpPr>
          <p:nvPr>
            <p:ph type="sldNum" sz="quarter" idx="12"/>
          </p:nvPr>
        </p:nvSpPr>
        <p:spPr/>
        <p:txBody>
          <a:bodyPr/>
          <a:lstStyle/>
          <a:p>
            <a:fld id="{87109E4D-7910-4300-94D5-C755DEFDCE5D}" type="slidenum">
              <a:rPr lang="en-US" smtClean="0"/>
              <a:t>‹#›</a:t>
            </a:fld>
            <a:endParaRPr lang="en-US"/>
          </a:p>
        </p:txBody>
      </p:sp>
    </p:spTree>
    <p:extLst>
      <p:ext uri="{BB962C8B-B14F-4D97-AF65-F5344CB8AC3E}">
        <p14:creationId xmlns:p14="http://schemas.microsoft.com/office/powerpoint/2010/main" val="2838555084"/>
      </p:ext>
    </p:extLst>
  </p:cSld>
  <p:clrMapOvr>
    <a:masterClrMapping/>
  </p:clrMapOvr>
  <p:transition spd="slow">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FDF7B9D-549A-4927-A215-FB18466F5F1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6C14834-C51F-4A97-B519-75D509F2F1CC}"/>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0FD271-266B-4682-9394-E7774D81E2A1}"/>
              </a:ext>
            </a:extLst>
          </p:cNvPr>
          <p:cNvSpPr>
            <a:spLocks noGrp="1"/>
          </p:cNvSpPr>
          <p:nvPr>
            <p:ph type="dt" sz="half" idx="10"/>
          </p:nvPr>
        </p:nvSpPr>
        <p:spPr/>
        <p:txBody>
          <a:bodyPr/>
          <a:lstStyle/>
          <a:p>
            <a:fld id="{2EF9F555-56F6-4A98-A428-1F9DBB702F9B}" type="datetimeFigureOut">
              <a:rPr lang="en-US" smtClean="0"/>
              <a:t>7/26/2017</a:t>
            </a:fld>
            <a:endParaRPr lang="en-US"/>
          </a:p>
        </p:txBody>
      </p:sp>
      <p:sp>
        <p:nvSpPr>
          <p:cNvPr id="5" name="Footer Placeholder 4">
            <a:extLst>
              <a:ext uri="{FF2B5EF4-FFF2-40B4-BE49-F238E27FC236}">
                <a16:creationId xmlns:a16="http://schemas.microsoft.com/office/drawing/2014/main" id="{EE4C80B0-6D7D-415B-B503-63163948A0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7CD8CB-9372-4216-A3F9-E7C5A76450F1}"/>
              </a:ext>
            </a:extLst>
          </p:cNvPr>
          <p:cNvSpPr>
            <a:spLocks noGrp="1"/>
          </p:cNvSpPr>
          <p:nvPr>
            <p:ph type="sldNum" sz="quarter" idx="12"/>
          </p:nvPr>
        </p:nvSpPr>
        <p:spPr/>
        <p:txBody>
          <a:bodyPr/>
          <a:lstStyle/>
          <a:p>
            <a:fld id="{87109E4D-7910-4300-94D5-C755DEFDCE5D}" type="slidenum">
              <a:rPr lang="en-US" smtClean="0"/>
              <a:t>‹#›</a:t>
            </a:fld>
            <a:endParaRPr lang="en-US"/>
          </a:p>
        </p:txBody>
      </p:sp>
    </p:spTree>
    <p:extLst>
      <p:ext uri="{BB962C8B-B14F-4D97-AF65-F5344CB8AC3E}">
        <p14:creationId xmlns:p14="http://schemas.microsoft.com/office/powerpoint/2010/main" val="3541805704"/>
      </p:ext>
    </p:extLst>
  </p:cSld>
  <p:clrMapOvr>
    <a:masterClrMapping/>
  </p:clrMapOvr>
  <p:transition spd="slow">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000">
              <a:srgbClr val="7C35B1"/>
            </a:gs>
            <a:gs pos="30000">
              <a:srgbClr val="5A2781"/>
            </a:gs>
            <a:gs pos="63000">
              <a:schemeClr val="tx1"/>
            </a:gs>
          </a:gsLst>
          <a:lin ang="135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0305E89-1635-4DD5-B6DA-F32020EBEC4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E475E3D-B193-4C9D-AF07-DC92E44EB33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D63AAF-0C27-4302-80BD-BCFC686109C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F9F555-56F6-4A98-A428-1F9DBB702F9B}" type="datetimeFigureOut">
              <a:rPr lang="en-US" smtClean="0"/>
              <a:t>7/26/2017</a:t>
            </a:fld>
            <a:endParaRPr lang="en-US"/>
          </a:p>
        </p:txBody>
      </p:sp>
      <p:sp>
        <p:nvSpPr>
          <p:cNvPr id="5" name="Footer Placeholder 4">
            <a:extLst>
              <a:ext uri="{FF2B5EF4-FFF2-40B4-BE49-F238E27FC236}">
                <a16:creationId xmlns:a16="http://schemas.microsoft.com/office/drawing/2014/main" id="{A167924E-F6EE-42E7-B64B-59791D0BAF3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780C6CE-F46E-4A35-80CE-5CCCBC4E19F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109E4D-7910-4300-94D5-C755DEFDCE5D}" type="slidenum">
              <a:rPr lang="en-US" smtClean="0"/>
              <a:t>‹#›</a:t>
            </a:fld>
            <a:endParaRPr lang="en-US"/>
          </a:p>
        </p:txBody>
      </p:sp>
    </p:spTree>
    <p:extLst>
      <p:ext uri="{BB962C8B-B14F-4D97-AF65-F5344CB8AC3E}">
        <p14:creationId xmlns:p14="http://schemas.microsoft.com/office/powerpoint/2010/main" val="2287645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wipe dir="r"/>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7.jpg"/><Relationship Id="rId5" Type="http://schemas.openxmlformats.org/officeDocument/2006/relationships/image" Target="../media/image6.jpeg"/><Relationship Id="rId4" Type="http://schemas.openxmlformats.org/officeDocument/2006/relationships/image" Target="../media/image5.jpg"/></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7.jpg"/></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6.jpeg"/></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1.jpeg"/><Relationship Id="rId11" Type="http://schemas.openxmlformats.org/officeDocument/2006/relationships/image" Target="../media/image16.jpeg"/><Relationship Id="rId5" Type="http://schemas.openxmlformats.org/officeDocument/2006/relationships/image" Target="../media/image10.jpeg"/><Relationship Id="rId10" Type="http://schemas.openxmlformats.org/officeDocument/2006/relationships/image" Target="../media/image15.jpeg"/><Relationship Id="rId4" Type="http://schemas.openxmlformats.org/officeDocument/2006/relationships/image" Target="../media/image9.jpeg"/><Relationship Id="rId9" Type="http://schemas.openxmlformats.org/officeDocument/2006/relationships/image" Target="../media/image14.jpeg"/></Relationships>
</file>

<file path=ppt/slides/_rels/slide14.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1.jpeg"/><Relationship Id="rId11" Type="http://schemas.openxmlformats.org/officeDocument/2006/relationships/image" Target="../media/image16.jpeg"/><Relationship Id="rId5" Type="http://schemas.openxmlformats.org/officeDocument/2006/relationships/image" Target="../media/image10.jpeg"/><Relationship Id="rId10" Type="http://schemas.openxmlformats.org/officeDocument/2006/relationships/image" Target="../media/image15.jpeg"/><Relationship Id="rId4" Type="http://schemas.openxmlformats.org/officeDocument/2006/relationships/image" Target="../media/image9.jpeg"/><Relationship Id="rId9" Type="http://schemas.openxmlformats.org/officeDocument/2006/relationships/image" Target="../media/image14.jpeg"/></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hyperlink" Target="http://www.creducation.org/resources/class_meetings/effective_meeting_attributes.html"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19.png&amp;ehk=WJ05yqON0GlylPDMFCEhAw&amp;r=0&amp;pid=OfficeInsert"/><Relationship Id="rId4" Type="http://schemas.openxmlformats.org/officeDocument/2006/relationships/hyperlink" Target="https://creativecommons.org/licenses/by-nc-sa/2.5/" TargetMode="Externa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25.jpeg"/><Relationship Id="rId4" Type="http://schemas.openxmlformats.org/officeDocument/2006/relationships/image" Target="../media/image24.jpeg"/></Relationships>
</file>

<file path=ppt/slides/_rels/slide2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hyperlink" Target="https://creativecommons.org/licenses/by-nc-sa/3.0/" TargetMode="External"/><Relationship Id="rId4" Type="http://schemas.openxmlformats.org/officeDocument/2006/relationships/hyperlink" Target="https://entradaalempleo.wordpress.com/2010/01/04/atentos-al-dia-11-inscripcion-en-los-cursos-de-forem/"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27.jpg&amp;ehk=3CW1dC7jdnb7I6NL2A0tdQ&amp;r=0&amp;pid=OfficeInsert"/><Relationship Id="rId2" Type="http://schemas.openxmlformats.org/officeDocument/2006/relationships/notesSlide" Target="../notesSlides/notesSlide26.xml"/><Relationship Id="rId1" Type="http://schemas.openxmlformats.org/officeDocument/2006/relationships/slideLayout" Target="../slideLayouts/slideLayout6.xml"/><Relationship Id="rId5" Type="http://schemas.openxmlformats.org/officeDocument/2006/relationships/hyperlink" Target="https://creativecommons.org/licenses/by-nc-sa/3.0/" TargetMode="External"/><Relationship Id="rId4" Type="http://schemas.openxmlformats.org/officeDocument/2006/relationships/hyperlink" Target="http://askatechteacher.com/category/problem-solving"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hanatalks.wordpress.com/2012/04/"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hyperlink" Target="https://creativecommons.org/licenses/by/3.0/"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30.png&amp;ehk=d50iruFM5y9DwdHqDy0ROA&amp;r=0&amp;pid=OfficeInsert"/><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hyperlink" Target="https://creativecommons.org/licenses/by-sa/3.0/" TargetMode="External"/><Relationship Id="rId4" Type="http://schemas.openxmlformats.org/officeDocument/2006/relationships/hyperlink" Target="http://bedfordcountysummertechdays.wikispaces.com/act+48+information"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31.com"/><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hyperlink" Target="https://creativecommons.org/licenses/by-sa/3.0/" TargetMode="External"/><Relationship Id="rId4" Type="http://schemas.openxmlformats.org/officeDocument/2006/relationships/hyperlink" Target="http://business304.wikispaces.com/Peripheral+Rights"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32.jpg&amp;ehk=7iTB8rs6riO"/><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hyperlink" Target="https://creativecommons.org/licenses/by-sa/2.0/" TargetMode="External"/><Relationship Id="rId4" Type="http://schemas.openxmlformats.org/officeDocument/2006/relationships/hyperlink" Target="http://www.freestockphotos.biz/stockphoto/9551"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4.gif"/><Relationship Id="rId2" Type="http://schemas.openxmlformats.org/officeDocument/2006/relationships/notesSlide" Target="../notesSlides/notesSlide34.xml"/><Relationship Id="rId1" Type="http://schemas.openxmlformats.org/officeDocument/2006/relationships/slideLayout" Target="../slideLayouts/slideLayout1.xml"/><Relationship Id="rId5" Type="http://schemas.openxmlformats.org/officeDocument/2006/relationships/hyperlink" Target="https://creativecommons.org/licenses/by-sa/2.0/" TargetMode="External"/><Relationship Id="rId4" Type="http://schemas.openxmlformats.org/officeDocument/2006/relationships/hyperlink" Target="http://www.freestockphotos.biz/stockphoto/9551"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image" Target="../media/image41.jpg"/><Relationship Id="rId4" Type="http://schemas.openxmlformats.org/officeDocument/2006/relationships/image" Target="../media/image40.png"/></Relationships>
</file>

<file path=ppt/slides/_rels/slide4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D9B6F4D-8183-4E4E-953D-ABA698C3F348}"/>
              </a:ext>
            </a:extLst>
          </p:cNvPr>
          <p:cNvSpPr>
            <a:spLocks noGrp="1"/>
          </p:cNvSpPr>
          <p:nvPr>
            <p:ph idx="1"/>
          </p:nvPr>
        </p:nvSpPr>
        <p:spPr>
          <a:xfrm>
            <a:off x="2299855" y="2528455"/>
            <a:ext cx="7592290" cy="1801091"/>
          </a:xfrm>
        </p:spPr>
        <p:txBody>
          <a:bodyPr>
            <a:normAutofit lnSpcReduction="10000"/>
          </a:bodyPr>
          <a:lstStyle/>
          <a:p>
            <a:pPr marL="0" indent="0" algn="ctr">
              <a:buNone/>
            </a:pPr>
            <a:r>
              <a:rPr lang="en-US" sz="3200" dirty="0">
                <a:solidFill>
                  <a:schemeClr val="bg1"/>
                </a:solidFill>
              </a:rPr>
              <a:t>The following presentation was prepared by Rev. Daryl </a:t>
            </a:r>
            <a:r>
              <a:rPr lang="en-US" sz="3200" dirty="0" err="1">
                <a:solidFill>
                  <a:schemeClr val="bg1"/>
                </a:solidFill>
              </a:rPr>
              <a:t>Gehlbach</a:t>
            </a:r>
            <a:r>
              <a:rPr lang="en-US" sz="3200" dirty="0">
                <a:solidFill>
                  <a:schemeClr val="bg1"/>
                </a:solidFill>
              </a:rPr>
              <a:t> and presented at the 2017 ILDA Convention held at Indianapolis, Indiana.</a:t>
            </a:r>
          </a:p>
        </p:txBody>
      </p:sp>
    </p:spTree>
    <p:extLst>
      <p:ext uri="{BB962C8B-B14F-4D97-AF65-F5344CB8AC3E}">
        <p14:creationId xmlns:p14="http://schemas.microsoft.com/office/powerpoint/2010/main" val="3777440385"/>
      </p:ext>
    </p:extLst>
  </p:cSld>
  <p:clrMapOvr>
    <a:masterClrMapping/>
  </p:clrMapOvr>
  <p:transition spd="slow">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15AA0FD0-C53E-4F2B-9705-57C152179508}"/>
              </a:ext>
            </a:extLst>
          </p:cNvPr>
          <p:cNvPicPr>
            <a:picLocks noGrp="1" noChangeAspect="1"/>
          </p:cNvPicPr>
          <p:nvPr>
            <p:ph idx="1"/>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381826" y="712876"/>
            <a:ext cx="5457374" cy="5416562"/>
          </a:xfrm>
          <a:prstGeom prst="rect">
            <a:avLst/>
          </a:prstGeom>
        </p:spPr>
      </p:pic>
    </p:spTree>
    <p:extLst>
      <p:ext uri="{BB962C8B-B14F-4D97-AF65-F5344CB8AC3E}">
        <p14:creationId xmlns:p14="http://schemas.microsoft.com/office/powerpoint/2010/main" val="757624082"/>
      </p:ext>
    </p:extLst>
  </p:cSld>
  <p:clrMapOvr>
    <a:masterClrMapping/>
  </p:clrMapOvr>
  <p:transition spd="slow">
    <p:wipe dir="r"/>
  </p:transition>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7C35B1"/>
            </a:gs>
            <a:gs pos="29000">
              <a:srgbClr val="5A2781"/>
            </a:gs>
            <a:gs pos="63000">
              <a:schemeClr val="tx1"/>
            </a:gs>
          </a:gsLst>
          <a:lin ang="135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6E0F5-5CD1-4B15-B36F-BF9D412CBA43}"/>
              </a:ext>
            </a:extLst>
          </p:cNvPr>
          <p:cNvSpPr>
            <a:spLocks noGrp="1"/>
          </p:cNvSpPr>
          <p:nvPr>
            <p:ph type="ctrTitle"/>
          </p:nvPr>
        </p:nvSpPr>
        <p:spPr>
          <a:xfrm>
            <a:off x="914400" y="1122363"/>
            <a:ext cx="10377714" cy="2387600"/>
          </a:xfrm>
        </p:spPr>
        <p:txBody>
          <a:bodyPr>
            <a:normAutofit/>
          </a:bodyPr>
          <a:lstStyle/>
          <a:p>
            <a:r>
              <a:rPr lang="en-US" dirty="0">
                <a:solidFill>
                  <a:schemeClr val="bg1"/>
                </a:solidFill>
              </a:rPr>
              <a:t>International Lutheran Deaf Association</a:t>
            </a:r>
          </a:p>
        </p:txBody>
      </p:sp>
      <p:sp>
        <p:nvSpPr>
          <p:cNvPr id="5" name="Subtitle 4">
            <a:extLst>
              <a:ext uri="{FF2B5EF4-FFF2-40B4-BE49-F238E27FC236}">
                <a16:creationId xmlns:a16="http://schemas.microsoft.com/office/drawing/2014/main" id="{72AC2F92-BF46-48A7-8150-F442BCCBA22C}"/>
              </a:ext>
            </a:extLst>
          </p:cNvPr>
          <p:cNvSpPr>
            <a:spLocks noGrp="1"/>
          </p:cNvSpPr>
          <p:nvPr>
            <p:ph type="subTitle" idx="1"/>
          </p:nvPr>
        </p:nvSpPr>
        <p:spPr/>
        <p:txBody>
          <a:bodyPr>
            <a:normAutofit/>
          </a:bodyPr>
          <a:lstStyle/>
          <a:p>
            <a:endParaRPr lang="en-US" sz="3200" dirty="0">
              <a:solidFill>
                <a:schemeClr val="bg1"/>
              </a:solidFill>
            </a:endParaRPr>
          </a:p>
          <a:p>
            <a:r>
              <a:rPr lang="en-US" sz="4000" dirty="0">
                <a:solidFill>
                  <a:schemeClr val="bg1"/>
                </a:solidFill>
              </a:rPr>
              <a:t>How It All Started</a:t>
            </a:r>
          </a:p>
        </p:txBody>
      </p:sp>
      <p:sp>
        <p:nvSpPr>
          <p:cNvPr id="3" name="Rectangle 2">
            <a:extLst>
              <a:ext uri="{FF2B5EF4-FFF2-40B4-BE49-F238E27FC236}">
                <a16:creationId xmlns:a16="http://schemas.microsoft.com/office/drawing/2014/main" id="{AC9EDAE5-9B4A-4BDF-8188-196B2FB52C04}"/>
              </a:ext>
            </a:extLst>
          </p:cNvPr>
          <p:cNvSpPr/>
          <p:nvPr/>
        </p:nvSpPr>
        <p:spPr>
          <a:xfrm>
            <a:off x="7085176" y="5696238"/>
            <a:ext cx="4533293" cy="523220"/>
          </a:xfrm>
          <a:prstGeom prst="rect">
            <a:avLst/>
          </a:prstGeom>
          <a:noFill/>
        </p:spPr>
        <p:txBody>
          <a:bodyPr wrap="none" lIns="91440" tIns="45720" rIns="91440" bIns="45720">
            <a:spAutoFit/>
          </a:bodyPr>
          <a:lstStyle/>
          <a:p>
            <a:pPr algn="ctr"/>
            <a:r>
              <a:rPr lang="en-US" sz="2800" b="1" spc="50" dirty="0">
                <a:ln w="9525" cmpd="sng">
                  <a:solidFill>
                    <a:schemeClr val="accent1"/>
                  </a:solidFill>
                  <a:prstDash val="solid"/>
                </a:ln>
                <a:solidFill>
                  <a:srgbClr val="70AD47">
                    <a:tint val="1000"/>
                  </a:srgbClr>
                </a:solidFill>
                <a:effectLst>
                  <a:glow rad="38100">
                    <a:schemeClr val="accent1">
                      <a:alpha val="40000"/>
                    </a:schemeClr>
                  </a:glow>
                </a:effectLst>
              </a:rPr>
              <a:t>© 2017 </a:t>
            </a:r>
            <a:r>
              <a:rPr lang="en-US" sz="2800" b="1" cap="none" spc="50" dirty="0">
                <a:ln w="9525" cmpd="sng">
                  <a:solidFill>
                    <a:schemeClr val="accent1"/>
                  </a:solidFill>
                  <a:prstDash val="solid"/>
                </a:ln>
                <a:solidFill>
                  <a:srgbClr val="70AD47">
                    <a:tint val="1000"/>
                  </a:srgbClr>
                </a:solidFill>
                <a:effectLst>
                  <a:glow rad="38100">
                    <a:schemeClr val="accent1">
                      <a:alpha val="40000"/>
                    </a:schemeClr>
                  </a:glow>
                </a:effectLst>
              </a:rPr>
              <a:t>Rev. Daryl </a:t>
            </a:r>
            <a:r>
              <a:rPr lang="en-US" sz="2800" b="1" cap="none" spc="50" dirty="0" err="1">
                <a:ln w="9525" cmpd="sng">
                  <a:solidFill>
                    <a:schemeClr val="accent1"/>
                  </a:solidFill>
                  <a:prstDash val="solid"/>
                </a:ln>
                <a:solidFill>
                  <a:srgbClr val="70AD47">
                    <a:tint val="1000"/>
                  </a:srgbClr>
                </a:solidFill>
                <a:effectLst>
                  <a:glow rad="38100">
                    <a:schemeClr val="accent1">
                      <a:alpha val="40000"/>
                    </a:schemeClr>
                  </a:glow>
                </a:effectLst>
              </a:rPr>
              <a:t>Gehlbach</a:t>
            </a:r>
            <a:endParaRPr lang="en-US" sz="2800" b="1" cap="none"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Tree>
    <p:extLst>
      <p:ext uri="{BB962C8B-B14F-4D97-AF65-F5344CB8AC3E}">
        <p14:creationId xmlns:p14="http://schemas.microsoft.com/office/powerpoint/2010/main" val="1841315562"/>
      </p:ext>
    </p:extLst>
  </p:cSld>
  <p:clrMapOvr>
    <a:masterClrMapping/>
  </p:clrMapOvr>
  <p:transition spd="slow">
    <p:wipe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rrow: Curved Down 6">
            <a:extLst>
              <a:ext uri="{FF2B5EF4-FFF2-40B4-BE49-F238E27FC236}">
                <a16:creationId xmlns:a16="http://schemas.microsoft.com/office/drawing/2014/main" id="{21B3B1DB-1402-44BE-B9AE-CF5C1A573877}"/>
              </a:ext>
            </a:extLst>
          </p:cNvPr>
          <p:cNvSpPr/>
          <p:nvPr/>
        </p:nvSpPr>
        <p:spPr>
          <a:xfrm flipH="1">
            <a:off x="4017818" y="1510145"/>
            <a:ext cx="4294909" cy="1191491"/>
          </a:xfrm>
          <a:prstGeom prst="curvedDown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extBox 1">
            <a:extLst>
              <a:ext uri="{FF2B5EF4-FFF2-40B4-BE49-F238E27FC236}">
                <a16:creationId xmlns:a16="http://schemas.microsoft.com/office/drawing/2014/main" id="{94B5CC35-1260-49AD-8D75-4467BDBABD1A}"/>
              </a:ext>
            </a:extLst>
          </p:cNvPr>
          <p:cNvSpPr txBox="1"/>
          <p:nvPr/>
        </p:nvSpPr>
        <p:spPr>
          <a:xfrm>
            <a:off x="7218218" y="2512627"/>
            <a:ext cx="1925782" cy="1015663"/>
          </a:xfrm>
          <a:prstGeom prst="rect">
            <a:avLst/>
          </a:prstGeom>
          <a:noFill/>
        </p:spPr>
        <p:txBody>
          <a:bodyPr wrap="square" rtlCol="0">
            <a:spAutoFit/>
          </a:bodyPr>
          <a:lstStyle/>
          <a:p>
            <a:r>
              <a:rPr lang="en-US" sz="6000" dirty="0">
                <a:solidFill>
                  <a:schemeClr val="bg1"/>
                </a:solidFill>
              </a:rPr>
              <a:t>1971</a:t>
            </a:r>
            <a:endParaRPr lang="en-US" sz="6000" dirty="0"/>
          </a:p>
        </p:txBody>
      </p:sp>
      <p:sp>
        <p:nvSpPr>
          <p:cNvPr id="3" name="TextBox 2">
            <a:extLst>
              <a:ext uri="{FF2B5EF4-FFF2-40B4-BE49-F238E27FC236}">
                <a16:creationId xmlns:a16="http://schemas.microsoft.com/office/drawing/2014/main" id="{65ECA82C-6B95-4058-BFA6-D90B68FABF44}"/>
              </a:ext>
            </a:extLst>
          </p:cNvPr>
          <p:cNvSpPr txBox="1"/>
          <p:nvPr/>
        </p:nvSpPr>
        <p:spPr>
          <a:xfrm>
            <a:off x="3241965" y="2507936"/>
            <a:ext cx="1814946" cy="1015663"/>
          </a:xfrm>
          <a:prstGeom prst="rect">
            <a:avLst/>
          </a:prstGeom>
          <a:noFill/>
        </p:spPr>
        <p:txBody>
          <a:bodyPr wrap="square" rtlCol="0">
            <a:spAutoFit/>
          </a:bodyPr>
          <a:lstStyle/>
          <a:p>
            <a:r>
              <a:rPr lang="en-US" sz="6000" dirty="0">
                <a:solidFill>
                  <a:schemeClr val="bg1"/>
                </a:solidFill>
              </a:rPr>
              <a:t>1873</a:t>
            </a:r>
            <a:endParaRPr lang="en-US" sz="6000" dirty="0"/>
          </a:p>
        </p:txBody>
      </p:sp>
    </p:spTree>
    <p:extLst>
      <p:ext uri="{BB962C8B-B14F-4D97-AF65-F5344CB8AC3E}">
        <p14:creationId xmlns:p14="http://schemas.microsoft.com/office/powerpoint/2010/main" val="1409056304"/>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2000" fill="hold"/>
                                        <p:tgtEl>
                                          <p:spTgt spid="3"/>
                                        </p:tgtEl>
                                        <p:attrNameLst>
                                          <p:attrName>ppt_w</p:attrName>
                                        </p:attrNameLst>
                                      </p:cBhvr>
                                      <p:tavLst>
                                        <p:tav tm="0">
                                          <p:val>
                                            <p:fltVal val="0"/>
                                          </p:val>
                                        </p:tav>
                                        <p:tav tm="100000">
                                          <p:val>
                                            <p:strVal val="#ppt_w"/>
                                          </p:val>
                                        </p:tav>
                                      </p:tavLst>
                                    </p:anim>
                                    <p:anim calcmode="lin" valueType="num">
                                      <p:cBhvr>
                                        <p:cTn id="8" dur="2000" fill="hold"/>
                                        <p:tgtEl>
                                          <p:spTgt spid="3"/>
                                        </p:tgtEl>
                                        <p:attrNameLst>
                                          <p:attrName>ppt_h</p:attrName>
                                        </p:attrNameLst>
                                      </p:cBhvr>
                                      <p:tavLst>
                                        <p:tav tm="0">
                                          <p:val>
                                            <p:fltVal val="0"/>
                                          </p:val>
                                        </p:tav>
                                        <p:tav tm="100000">
                                          <p:val>
                                            <p:strVal val="#ppt_h"/>
                                          </p:val>
                                        </p:tav>
                                      </p:tavLst>
                                    </p:anim>
                                    <p:anim calcmode="lin" valueType="num">
                                      <p:cBhvr>
                                        <p:cTn id="9" dur="2000" fill="hold"/>
                                        <p:tgtEl>
                                          <p:spTgt spid="3"/>
                                        </p:tgtEl>
                                        <p:attrNameLst>
                                          <p:attrName>style.rotation</p:attrName>
                                        </p:attrNameLst>
                                      </p:cBhvr>
                                      <p:tavLst>
                                        <p:tav tm="0">
                                          <p:val>
                                            <p:fltVal val="90"/>
                                          </p:val>
                                        </p:tav>
                                        <p:tav tm="100000">
                                          <p:val>
                                            <p:fltVal val="0"/>
                                          </p:val>
                                        </p:tav>
                                      </p:tavLst>
                                    </p:anim>
                                    <p:animEffect transition="in" filter="fade">
                                      <p:cBhvr>
                                        <p:cTn id="10"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47C12-2709-4071-844E-770CEDFC189F}"/>
              </a:ext>
            </a:extLst>
          </p:cNvPr>
          <p:cNvSpPr>
            <a:spLocks noGrp="1"/>
          </p:cNvSpPr>
          <p:nvPr>
            <p:ph type="title"/>
          </p:nvPr>
        </p:nvSpPr>
        <p:spPr/>
        <p:txBody>
          <a:bodyPr/>
          <a:lstStyle/>
          <a:p>
            <a:r>
              <a:rPr lang="en-US" dirty="0">
                <a:solidFill>
                  <a:schemeClr val="bg1"/>
                </a:solidFill>
              </a:rPr>
              <a:t>Lutheran School for the Deaf, Detroit</a:t>
            </a:r>
          </a:p>
        </p:txBody>
      </p:sp>
      <p:sp>
        <p:nvSpPr>
          <p:cNvPr id="3" name="Content Placeholder 2">
            <a:extLst>
              <a:ext uri="{FF2B5EF4-FFF2-40B4-BE49-F238E27FC236}">
                <a16:creationId xmlns:a16="http://schemas.microsoft.com/office/drawing/2014/main" id="{C4D56B68-3C04-47B9-A224-A516C303F6BA}"/>
              </a:ext>
            </a:extLst>
          </p:cNvPr>
          <p:cNvSpPr>
            <a:spLocks noGrp="1"/>
          </p:cNvSpPr>
          <p:nvPr>
            <p:ph sz="half" idx="1"/>
          </p:nvPr>
        </p:nvSpPr>
        <p:spPr>
          <a:xfrm>
            <a:off x="838199" y="1825625"/>
            <a:ext cx="6651171" cy="4351338"/>
          </a:xfrm>
        </p:spPr>
        <p:txBody>
          <a:bodyPr>
            <a:normAutofit/>
          </a:bodyPr>
          <a:lstStyle/>
          <a:p>
            <a:r>
              <a:rPr lang="en-US" sz="3200" dirty="0">
                <a:solidFill>
                  <a:schemeClr val="bg1"/>
                </a:solidFill>
              </a:rPr>
              <a:t>In 1873  a group of congregations in and around Detroit established the Evangelical-Lutheran Orphanage and Deaf Institute.</a:t>
            </a:r>
          </a:p>
          <a:p>
            <a:r>
              <a:rPr lang="en-US" sz="3200" dirty="0">
                <a:solidFill>
                  <a:schemeClr val="bg1"/>
                </a:solidFill>
              </a:rPr>
              <a:t>The first director, Rev. Philip </a:t>
            </a:r>
            <a:r>
              <a:rPr lang="en-US" sz="3200" dirty="0" err="1">
                <a:solidFill>
                  <a:schemeClr val="bg1"/>
                </a:solidFill>
              </a:rPr>
              <a:t>Speckhard</a:t>
            </a:r>
            <a:r>
              <a:rPr lang="en-US" sz="3200" dirty="0">
                <a:solidFill>
                  <a:schemeClr val="bg1"/>
                </a:solidFill>
              </a:rPr>
              <a:t>, was a former teacher for the deaf in Germany.</a:t>
            </a:r>
          </a:p>
          <a:p>
            <a:r>
              <a:rPr lang="en-US" sz="3200" dirty="0">
                <a:solidFill>
                  <a:schemeClr val="bg1"/>
                </a:solidFill>
              </a:rPr>
              <a:t>Within 15 months there were more deaf students than orphans.</a:t>
            </a:r>
          </a:p>
        </p:txBody>
      </p:sp>
      <p:pic>
        <p:nvPicPr>
          <p:cNvPr id="13" name="Content Placeholder 12">
            <a:extLst>
              <a:ext uri="{FF2B5EF4-FFF2-40B4-BE49-F238E27FC236}">
                <a16:creationId xmlns:a16="http://schemas.microsoft.com/office/drawing/2014/main" id="{C8327A1E-4D4C-429D-A3FD-674966C0DDF8}"/>
              </a:ext>
            </a:extLst>
          </p:cNvPr>
          <p:cNvPicPr>
            <a:picLocks noGrp="1" noChangeAspect="1"/>
          </p:cNvPicPr>
          <p:nvPr>
            <p:ph sz="half" idx="2"/>
          </p:nvPr>
        </p:nvPicPr>
        <p:blipFill>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8146473" y="1645294"/>
            <a:ext cx="3375953" cy="4531669"/>
          </a:xfrm>
          <a:prstGeom prst="rect">
            <a:avLst/>
          </a:prstGeom>
        </p:spPr>
      </p:pic>
    </p:spTree>
    <p:extLst>
      <p:ext uri="{BB962C8B-B14F-4D97-AF65-F5344CB8AC3E}">
        <p14:creationId xmlns:p14="http://schemas.microsoft.com/office/powerpoint/2010/main" val="2954278323"/>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47C12-2709-4071-844E-770CEDFC189F}"/>
              </a:ext>
            </a:extLst>
          </p:cNvPr>
          <p:cNvSpPr>
            <a:spLocks noGrp="1"/>
          </p:cNvSpPr>
          <p:nvPr>
            <p:ph type="title"/>
          </p:nvPr>
        </p:nvSpPr>
        <p:spPr/>
        <p:txBody>
          <a:bodyPr/>
          <a:lstStyle/>
          <a:p>
            <a:r>
              <a:rPr lang="en-US" dirty="0">
                <a:solidFill>
                  <a:schemeClr val="bg1"/>
                </a:solidFill>
              </a:rPr>
              <a:t>Lutheran School for the Deaf, Detroit</a:t>
            </a:r>
          </a:p>
        </p:txBody>
      </p:sp>
      <p:sp>
        <p:nvSpPr>
          <p:cNvPr id="3" name="Content Placeholder 2">
            <a:extLst>
              <a:ext uri="{FF2B5EF4-FFF2-40B4-BE49-F238E27FC236}">
                <a16:creationId xmlns:a16="http://schemas.microsoft.com/office/drawing/2014/main" id="{C4D56B68-3C04-47B9-A224-A516C303F6BA}"/>
              </a:ext>
            </a:extLst>
          </p:cNvPr>
          <p:cNvSpPr>
            <a:spLocks noGrp="1"/>
          </p:cNvSpPr>
          <p:nvPr>
            <p:ph sz="half" idx="1"/>
          </p:nvPr>
        </p:nvSpPr>
        <p:spPr>
          <a:xfrm>
            <a:off x="838199" y="1825625"/>
            <a:ext cx="6651171" cy="4351338"/>
          </a:xfrm>
        </p:spPr>
        <p:txBody>
          <a:bodyPr>
            <a:normAutofit/>
          </a:bodyPr>
          <a:lstStyle/>
          <a:p>
            <a:r>
              <a:rPr lang="en-US" sz="3200" dirty="0">
                <a:solidFill>
                  <a:schemeClr val="bg1"/>
                </a:solidFill>
              </a:rPr>
              <a:t>In 1875 the orphans were moved to a newly built home in Addison, Illinois.</a:t>
            </a:r>
          </a:p>
          <a:p>
            <a:r>
              <a:rPr lang="en-US" sz="3200" dirty="0">
                <a:solidFill>
                  <a:schemeClr val="bg1"/>
                </a:solidFill>
              </a:rPr>
              <a:t>The institute became a full time residential Lutheran school for the Deaf.</a:t>
            </a:r>
          </a:p>
          <a:p>
            <a:r>
              <a:rPr lang="en-US" sz="3200" dirty="0">
                <a:solidFill>
                  <a:schemeClr val="bg1"/>
                </a:solidFill>
              </a:rPr>
              <a:t>Students came from as far away as New York, Nebraska, Dakotas, Ontario – even one from Dresden, Saxony.</a:t>
            </a:r>
          </a:p>
        </p:txBody>
      </p:sp>
      <p:pic>
        <p:nvPicPr>
          <p:cNvPr id="7" name="Content Placeholder 6">
            <a:extLst>
              <a:ext uri="{FF2B5EF4-FFF2-40B4-BE49-F238E27FC236}">
                <a16:creationId xmlns:a16="http://schemas.microsoft.com/office/drawing/2014/main" id="{9FAECE3C-311E-4DE3-AD55-43A167DE5A67}"/>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8132618" y="1638498"/>
            <a:ext cx="3472845" cy="4538465"/>
          </a:xfrm>
        </p:spPr>
      </p:pic>
    </p:spTree>
    <p:extLst>
      <p:ext uri="{BB962C8B-B14F-4D97-AF65-F5344CB8AC3E}">
        <p14:creationId xmlns:p14="http://schemas.microsoft.com/office/powerpoint/2010/main" val="1462368355"/>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B2FC271-A74E-4A7E-94E2-7AA13F74624A}"/>
              </a:ext>
            </a:extLst>
          </p:cNvPr>
          <p:cNvSpPr>
            <a:spLocks noGrp="1"/>
          </p:cNvSpPr>
          <p:nvPr>
            <p:ph type="ctrTitle"/>
          </p:nvPr>
        </p:nvSpPr>
        <p:spPr/>
        <p:txBody>
          <a:bodyPr/>
          <a:lstStyle/>
          <a:p>
            <a:r>
              <a:rPr lang="en-US" dirty="0">
                <a:solidFill>
                  <a:schemeClr val="bg1"/>
                </a:solidFill>
              </a:rPr>
              <a:t>1873              1893</a:t>
            </a:r>
          </a:p>
        </p:txBody>
      </p:sp>
      <p:sp>
        <p:nvSpPr>
          <p:cNvPr id="7" name="Arrow: Curved Down 6">
            <a:extLst>
              <a:ext uri="{FF2B5EF4-FFF2-40B4-BE49-F238E27FC236}">
                <a16:creationId xmlns:a16="http://schemas.microsoft.com/office/drawing/2014/main" id="{21B3B1DB-1402-44BE-B9AE-CF5C1A573877}"/>
              </a:ext>
            </a:extLst>
          </p:cNvPr>
          <p:cNvSpPr/>
          <p:nvPr/>
        </p:nvSpPr>
        <p:spPr>
          <a:xfrm>
            <a:off x="4017818" y="1510145"/>
            <a:ext cx="4294909" cy="1191491"/>
          </a:xfrm>
          <a:prstGeom prst="curvedDown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816508345"/>
      </p:ext>
    </p:extLst>
  </p:cSld>
  <p:clrMapOvr>
    <a:masterClrMapping/>
  </p:clrMapOvr>
  <p:transition spd="slow">
    <p:wipe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47C12-2709-4071-844E-770CEDFC189F}"/>
              </a:ext>
            </a:extLst>
          </p:cNvPr>
          <p:cNvSpPr>
            <a:spLocks noGrp="1"/>
          </p:cNvSpPr>
          <p:nvPr>
            <p:ph type="title"/>
          </p:nvPr>
        </p:nvSpPr>
        <p:spPr/>
        <p:txBody>
          <a:bodyPr/>
          <a:lstStyle/>
          <a:p>
            <a:r>
              <a:rPr lang="en-US" dirty="0">
                <a:solidFill>
                  <a:schemeClr val="bg1"/>
                </a:solidFill>
              </a:rPr>
              <a:t>Missouri Synod Deaf Missions Begin</a:t>
            </a:r>
          </a:p>
        </p:txBody>
      </p:sp>
      <p:grpSp>
        <p:nvGrpSpPr>
          <p:cNvPr id="19" name="Group 18">
            <a:extLst>
              <a:ext uri="{FF2B5EF4-FFF2-40B4-BE49-F238E27FC236}">
                <a16:creationId xmlns:a16="http://schemas.microsoft.com/office/drawing/2014/main" id="{EF9B9F20-42A9-4AD3-9BE9-77457739BCF8}"/>
              </a:ext>
            </a:extLst>
          </p:cNvPr>
          <p:cNvGrpSpPr/>
          <p:nvPr/>
        </p:nvGrpSpPr>
        <p:grpSpPr>
          <a:xfrm>
            <a:off x="4839085" y="1587320"/>
            <a:ext cx="2513830" cy="4295346"/>
            <a:chOff x="4839085" y="1587320"/>
            <a:chExt cx="2513830" cy="4295346"/>
          </a:xfrm>
        </p:grpSpPr>
        <p:pic>
          <p:nvPicPr>
            <p:cNvPr id="11" name="Picture 10">
              <a:extLst>
                <a:ext uri="{FF2B5EF4-FFF2-40B4-BE49-F238E27FC236}">
                  <a16:creationId xmlns:a16="http://schemas.microsoft.com/office/drawing/2014/main" id="{A6CAB291-81E5-45B1-9B2C-BF6EB389BEC6}"/>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4918363" y="1587320"/>
              <a:ext cx="2355273" cy="3629303"/>
            </a:xfrm>
            <a:prstGeom prst="rect">
              <a:avLst/>
            </a:prstGeom>
          </p:spPr>
        </p:pic>
        <p:sp>
          <p:nvSpPr>
            <p:cNvPr id="16" name="Rectangle 15">
              <a:extLst>
                <a:ext uri="{FF2B5EF4-FFF2-40B4-BE49-F238E27FC236}">
                  <a16:creationId xmlns:a16="http://schemas.microsoft.com/office/drawing/2014/main" id="{E0988C9D-E8E9-413E-97B0-1A765F4D95E9}"/>
                </a:ext>
              </a:extLst>
            </p:cNvPr>
            <p:cNvSpPr/>
            <p:nvPr/>
          </p:nvSpPr>
          <p:spPr>
            <a:xfrm>
              <a:off x="4839085" y="5236335"/>
              <a:ext cx="2513830" cy="646331"/>
            </a:xfrm>
            <a:prstGeom prst="rect">
              <a:avLst/>
            </a:prstGeom>
            <a:noFill/>
          </p:spPr>
          <p:txBody>
            <a:bodyPr wrap="none" lIns="91440" tIns="45720" rIns="91440" bIns="45720">
              <a:spAutoFit/>
            </a:bodyPr>
            <a:lstStyle/>
            <a:p>
              <a:pPr algn="ctr"/>
              <a:r>
                <a:rPr lang="en-US" sz="36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Daniel </a:t>
              </a:r>
              <a:r>
                <a:rPr lang="en-US" sz="3600" b="1" cap="none" spc="0" dirty="0" err="1">
                  <a:ln w="10160">
                    <a:solidFill>
                      <a:schemeClr val="accent5"/>
                    </a:solidFill>
                    <a:prstDash val="solid"/>
                  </a:ln>
                  <a:solidFill>
                    <a:srgbClr val="FFFFFF"/>
                  </a:solidFill>
                  <a:effectLst>
                    <a:outerShdw blurRad="38100" dist="22860" dir="5400000" algn="tl" rotWithShape="0">
                      <a:srgbClr val="000000">
                        <a:alpha val="30000"/>
                      </a:srgbClr>
                    </a:outerShdw>
                  </a:effectLst>
                </a:rPr>
                <a:t>Uhlig</a:t>
              </a:r>
              <a:endParaRPr lang="en-US" sz="36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grpSp>
      <p:grpSp>
        <p:nvGrpSpPr>
          <p:cNvPr id="20" name="Group 19">
            <a:extLst>
              <a:ext uri="{FF2B5EF4-FFF2-40B4-BE49-F238E27FC236}">
                <a16:creationId xmlns:a16="http://schemas.microsoft.com/office/drawing/2014/main" id="{2BC4B699-0E8B-4037-9A2B-221B3840D312}"/>
              </a:ext>
            </a:extLst>
          </p:cNvPr>
          <p:cNvGrpSpPr/>
          <p:nvPr/>
        </p:nvGrpSpPr>
        <p:grpSpPr>
          <a:xfrm>
            <a:off x="8587513" y="1587320"/>
            <a:ext cx="2914067" cy="4295346"/>
            <a:chOff x="8587513" y="1587320"/>
            <a:chExt cx="2914067" cy="4295346"/>
          </a:xfrm>
        </p:grpSpPr>
        <p:pic>
          <p:nvPicPr>
            <p:cNvPr id="9" name="Picture 8">
              <a:extLst>
                <a:ext uri="{FF2B5EF4-FFF2-40B4-BE49-F238E27FC236}">
                  <a16:creationId xmlns:a16="http://schemas.microsoft.com/office/drawing/2014/main" id="{86CF8710-A17E-47A0-B65F-62ABCD3FAE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66909" y="1587320"/>
              <a:ext cx="2355273" cy="3649015"/>
            </a:xfrm>
            <a:prstGeom prst="rect">
              <a:avLst/>
            </a:prstGeom>
          </p:spPr>
        </p:pic>
        <p:sp>
          <p:nvSpPr>
            <p:cNvPr id="17" name="Rectangle 16">
              <a:extLst>
                <a:ext uri="{FF2B5EF4-FFF2-40B4-BE49-F238E27FC236}">
                  <a16:creationId xmlns:a16="http://schemas.microsoft.com/office/drawing/2014/main" id="{1869EC01-456A-4E7A-A347-A070A1EBDF2D}"/>
                </a:ext>
              </a:extLst>
            </p:cNvPr>
            <p:cNvSpPr/>
            <p:nvPr/>
          </p:nvSpPr>
          <p:spPr>
            <a:xfrm>
              <a:off x="8587513" y="5236335"/>
              <a:ext cx="2914067" cy="646331"/>
            </a:xfrm>
            <a:prstGeom prst="rect">
              <a:avLst/>
            </a:prstGeom>
            <a:noFill/>
          </p:spPr>
          <p:txBody>
            <a:bodyPr wrap="none" lIns="91440" tIns="45720" rIns="91440" bIns="45720">
              <a:spAutoFit/>
            </a:bodyPr>
            <a:lstStyle/>
            <a:p>
              <a:pPr algn="ctr"/>
              <a:r>
                <a:rPr lang="en-US" sz="36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August Reinke</a:t>
              </a:r>
            </a:p>
          </p:txBody>
        </p:sp>
      </p:grpSp>
      <p:grpSp>
        <p:nvGrpSpPr>
          <p:cNvPr id="22" name="Group 21">
            <a:extLst>
              <a:ext uri="{FF2B5EF4-FFF2-40B4-BE49-F238E27FC236}">
                <a16:creationId xmlns:a16="http://schemas.microsoft.com/office/drawing/2014/main" id="{05BAAFDD-7C87-49A6-A540-86266E4709EE}"/>
              </a:ext>
            </a:extLst>
          </p:cNvPr>
          <p:cNvGrpSpPr/>
          <p:nvPr/>
        </p:nvGrpSpPr>
        <p:grpSpPr>
          <a:xfrm>
            <a:off x="870053" y="1597175"/>
            <a:ext cx="2554802" cy="4251353"/>
            <a:chOff x="870053" y="1597175"/>
            <a:chExt cx="2554802" cy="4251353"/>
          </a:xfrm>
        </p:grpSpPr>
        <p:grpSp>
          <p:nvGrpSpPr>
            <p:cNvPr id="18" name="Group 17">
              <a:extLst>
                <a:ext uri="{FF2B5EF4-FFF2-40B4-BE49-F238E27FC236}">
                  <a16:creationId xmlns:a16="http://schemas.microsoft.com/office/drawing/2014/main" id="{8B5708AE-5228-4F46-87F1-DDD7BCF6E70C}"/>
                </a:ext>
              </a:extLst>
            </p:cNvPr>
            <p:cNvGrpSpPr/>
            <p:nvPr/>
          </p:nvGrpSpPr>
          <p:grpSpPr>
            <a:xfrm>
              <a:off x="870053" y="1597175"/>
              <a:ext cx="2554802" cy="4251353"/>
              <a:chOff x="870053" y="1597175"/>
              <a:chExt cx="2554802" cy="4251353"/>
            </a:xfrm>
          </p:grpSpPr>
          <p:pic>
            <p:nvPicPr>
              <p:cNvPr id="13" name="Picture 12">
                <a:extLst>
                  <a:ext uri="{FF2B5EF4-FFF2-40B4-BE49-F238E27FC236}">
                    <a16:creationId xmlns:a16="http://schemas.microsoft.com/office/drawing/2014/main" id="{D25AD93D-D48F-4839-9128-3C33EB13F7A2}"/>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969817" y="1597175"/>
                <a:ext cx="2355273" cy="3629303"/>
              </a:xfrm>
              <a:prstGeom prst="rect">
                <a:avLst/>
              </a:prstGeom>
            </p:spPr>
          </p:pic>
          <p:sp>
            <p:nvSpPr>
              <p:cNvPr id="15" name="Rectangle 14">
                <a:extLst>
                  <a:ext uri="{FF2B5EF4-FFF2-40B4-BE49-F238E27FC236}">
                    <a16:creationId xmlns:a16="http://schemas.microsoft.com/office/drawing/2014/main" id="{689E30B7-A51D-4C97-9039-C4025311A647}"/>
                  </a:ext>
                </a:extLst>
              </p:cNvPr>
              <p:cNvSpPr/>
              <p:nvPr/>
            </p:nvSpPr>
            <p:spPr>
              <a:xfrm>
                <a:off x="870053" y="5202197"/>
                <a:ext cx="2554802" cy="646331"/>
              </a:xfrm>
              <a:prstGeom prst="rect">
                <a:avLst/>
              </a:prstGeom>
              <a:noFill/>
            </p:spPr>
            <p:txBody>
              <a:bodyPr wrap="none" lIns="91440" tIns="45720" rIns="91440" bIns="45720">
                <a:spAutoFit/>
              </a:bodyPr>
              <a:lstStyle/>
              <a:p>
                <a:pPr algn="ctr"/>
                <a:r>
                  <a:rPr lang="en-US" sz="36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Edward </a:t>
                </a:r>
                <a:r>
                  <a:rPr lang="en-US" sz="3600" b="1" cap="none" spc="0" dirty="0" err="1">
                    <a:ln w="10160">
                      <a:solidFill>
                        <a:schemeClr val="accent5"/>
                      </a:solidFill>
                      <a:prstDash val="solid"/>
                    </a:ln>
                    <a:solidFill>
                      <a:srgbClr val="FFFFFF"/>
                    </a:solidFill>
                    <a:effectLst>
                      <a:outerShdw blurRad="38100" dist="22860" dir="5400000" algn="tl" rotWithShape="0">
                        <a:srgbClr val="000000">
                          <a:alpha val="30000"/>
                        </a:srgbClr>
                      </a:outerShdw>
                    </a:effectLst>
                  </a:rPr>
                  <a:t>Pahl</a:t>
                </a:r>
                <a:endParaRPr lang="en-US" sz="36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grpSp>
        <p:pic>
          <p:nvPicPr>
            <p:cNvPr id="21" name="Content Placeholder 5">
              <a:extLst>
                <a:ext uri="{FF2B5EF4-FFF2-40B4-BE49-F238E27FC236}">
                  <a16:creationId xmlns:a16="http://schemas.microsoft.com/office/drawing/2014/main" id="{ADC4F824-032D-444C-96EA-04DAB749634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334740" y="3976255"/>
              <a:ext cx="990350" cy="126008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grpSp>
    </p:spTree>
    <p:extLst>
      <p:ext uri="{BB962C8B-B14F-4D97-AF65-F5344CB8AC3E}">
        <p14:creationId xmlns:p14="http://schemas.microsoft.com/office/powerpoint/2010/main" val="3607255034"/>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Effect transition="in" filter="fade">
                                      <p:cBhvr>
                                        <p:cTn id="9" dur="500"/>
                                        <p:tgtEl>
                                          <p:spTgt spid="2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19"/>
                                        </p:tgtEl>
                                        <p:attrNameLst>
                                          <p:attrName>style.visibility</p:attrName>
                                        </p:attrNameLst>
                                      </p:cBhvr>
                                      <p:to>
                                        <p:strVal val="visible"/>
                                      </p:to>
                                    </p:set>
                                    <p:anim calcmode="lin" valueType="num">
                                      <p:cBhvr>
                                        <p:cTn id="14" dur="500" fill="hold"/>
                                        <p:tgtEl>
                                          <p:spTgt spid="19"/>
                                        </p:tgtEl>
                                        <p:attrNameLst>
                                          <p:attrName>ppt_w</p:attrName>
                                        </p:attrNameLst>
                                      </p:cBhvr>
                                      <p:tavLst>
                                        <p:tav tm="0">
                                          <p:val>
                                            <p:fltVal val="0"/>
                                          </p:val>
                                        </p:tav>
                                        <p:tav tm="100000">
                                          <p:val>
                                            <p:strVal val="#ppt_w"/>
                                          </p:val>
                                        </p:tav>
                                      </p:tavLst>
                                    </p:anim>
                                    <p:anim calcmode="lin" valueType="num">
                                      <p:cBhvr>
                                        <p:cTn id="15" dur="500" fill="hold"/>
                                        <p:tgtEl>
                                          <p:spTgt spid="19"/>
                                        </p:tgtEl>
                                        <p:attrNameLst>
                                          <p:attrName>ppt_h</p:attrName>
                                        </p:attrNameLst>
                                      </p:cBhvr>
                                      <p:tavLst>
                                        <p:tav tm="0">
                                          <p:val>
                                            <p:fltVal val="0"/>
                                          </p:val>
                                        </p:tav>
                                        <p:tav tm="100000">
                                          <p:val>
                                            <p:strVal val="#ppt_h"/>
                                          </p:val>
                                        </p:tav>
                                      </p:tavLst>
                                    </p:anim>
                                    <p:animEffect transition="in" filter="fade">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p:cTn id="21" dur="500" fill="hold"/>
                                        <p:tgtEl>
                                          <p:spTgt spid="20"/>
                                        </p:tgtEl>
                                        <p:attrNameLst>
                                          <p:attrName>ppt_w</p:attrName>
                                        </p:attrNameLst>
                                      </p:cBhvr>
                                      <p:tavLst>
                                        <p:tav tm="0">
                                          <p:val>
                                            <p:fltVal val="0"/>
                                          </p:val>
                                        </p:tav>
                                        <p:tav tm="100000">
                                          <p:val>
                                            <p:strVal val="#ppt_w"/>
                                          </p:val>
                                        </p:tav>
                                      </p:tavLst>
                                    </p:anim>
                                    <p:anim calcmode="lin" valueType="num">
                                      <p:cBhvr>
                                        <p:cTn id="22" dur="500" fill="hold"/>
                                        <p:tgtEl>
                                          <p:spTgt spid="20"/>
                                        </p:tgtEl>
                                        <p:attrNameLst>
                                          <p:attrName>ppt_h</p:attrName>
                                        </p:attrNameLst>
                                      </p:cBhvr>
                                      <p:tavLst>
                                        <p:tav tm="0">
                                          <p:val>
                                            <p:fltVal val="0"/>
                                          </p:val>
                                        </p:tav>
                                        <p:tav tm="100000">
                                          <p:val>
                                            <p:strVal val="#ppt_h"/>
                                          </p:val>
                                        </p:tav>
                                      </p:tavLst>
                                    </p:anim>
                                    <p:animEffect transition="in" filter="fade">
                                      <p:cBhvr>
                                        <p:cTn id="2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47C12-2709-4071-844E-770CEDFC189F}"/>
              </a:ext>
            </a:extLst>
          </p:cNvPr>
          <p:cNvSpPr>
            <a:spLocks noGrp="1"/>
          </p:cNvSpPr>
          <p:nvPr>
            <p:ph type="title"/>
          </p:nvPr>
        </p:nvSpPr>
        <p:spPr/>
        <p:txBody>
          <a:bodyPr/>
          <a:lstStyle/>
          <a:p>
            <a:r>
              <a:rPr lang="en-US" dirty="0">
                <a:solidFill>
                  <a:schemeClr val="bg1"/>
                </a:solidFill>
              </a:rPr>
              <a:t>Missouri Synod Deaf Missions Begin</a:t>
            </a:r>
          </a:p>
        </p:txBody>
      </p:sp>
      <p:sp>
        <p:nvSpPr>
          <p:cNvPr id="3" name="Content Placeholder 2">
            <a:extLst>
              <a:ext uri="{FF2B5EF4-FFF2-40B4-BE49-F238E27FC236}">
                <a16:creationId xmlns:a16="http://schemas.microsoft.com/office/drawing/2014/main" id="{C4D56B68-3C04-47B9-A224-A516C303F6BA}"/>
              </a:ext>
            </a:extLst>
          </p:cNvPr>
          <p:cNvSpPr>
            <a:spLocks noGrp="1"/>
          </p:cNvSpPr>
          <p:nvPr>
            <p:ph sz="half" idx="1"/>
          </p:nvPr>
        </p:nvSpPr>
        <p:spPr>
          <a:xfrm>
            <a:off x="838199" y="1825625"/>
            <a:ext cx="7335983" cy="4351338"/>
          </a:xfrm>
        </p:spPr>
        <p:txBody>
          <a:bodyPr>
            <a:normAutofit/>
          </a:bodyPr>
          <a:lstStyle/>
          <a:p>
            <a:r>
              <a:rPr lang="en-US" sz="3200" dirty="0">
                <a:solidFill>
                  <a:schemeClr val="bg1"/>
                </a:solidFill>
              </a:rPr>
              <a:t>Edward </a:t>
            </a:r>
            <a:r>
              <a:rPr lang="en-US" sz="3200" dirty="0" err="1">
                <a:solidFill>
                  <a:schemeClr val="bg1"/>
                </a:solidFill>
              </a:rPr>
              <a:t>Pahl</a:t>
            </a:r>
            <a:r>
              <a:rPr lang="en-US" sz="3200" dirty="0">
                <a:solidFill>
                  <a:schemeClr val="bg1"/>
                </a:solidFill>
              </a:rPr>
              <a:t> graduated in 1884 from the Detroit school, and lived in Michigan City, Indiana, near Chicago.</a:t>
            </a:r>
          </a:p>
          <a:p>
            <a:r>
              <a:rPr lang="en-US" sz="3200" dirty="0">
                <a:solidFill>
                  <a:schemeClr val="bg1"/>
                </a:solidFill>
              </a:rPr>
              <a:t>He wrote to Director Daniel </a:t>
            </a:r>
            <a:r>
              <a:rPr lang="en-US" sz="3200" dirty="0" err="1">
                <a:solidFill>
                  <a:schemeClr val="bg1"/>
                </a:solidFill>
              </a:rPr>
              <a:t>Uhlig</a:t>
            </a:r>
            <a:r>
              <a:rPr lang="en-US" sz="3200" dirty="0">
                <a:solidFill>
                  <a:schemeClr val="bg1"/>
                </a:solidFill>
              </a:rPr>
              <a:t>.</a:t>
            </a:r>
          </a:p>
          <a:p>
            <a:r>
              <a:rPr lang="en-US" sz="3200" dirty="0">
                <a:solidFill>
                  <a:schemeClr val="bg1"/>
                </a:solidFill>
              </a:rPr>
              <a:t>He made an impassioned plea for a Lutheran pastor to preach the Gospel to the Deaf in </a:t>
            </a:r>
            <a:r>
              <a:rPr lang="en-US" sz="3200" u="sng" dirty="0">
                <a:solidFill>
                  <a:schemeClr val="bg1"/>
                </a:solidFill>
              </a:rPr>
              <a:t>sign language</a:t>
            </a:r>
            <a:r>
              <a:rPr lang="en-US" sz="3200" dirty="0">
                <a:solidFill>
                  <a:schemeClr val="bg1"/>
                </a:solidFill>
              </a:rPr>
              <a:t>.</a:t>
            </a:r>
          </a:p>
          <a:p>
            <a:endParaRPr lang="en-US" sz="3200" dirty="0">
              <a:solidFill>
                <a:schemeClr val="bg1"/>
              </a:solidFill>
            </a:endParaRPr>
          </a:p>
        </p:txBody>
      </p:sp>
      <p:pic>
        <p:nvPicPr>
          <p:cNvPr id="12" name="Content Placeholder 11">
            <a:extLst>
              <a:ext uri="{FF2B5EF4-FFF2-40B4-BE49-F238E27FC236}">
                <a16:creationId xmlns:a16="http://schemas.microsoft.com/office/drawing/2014/main" id="{C02A497C-9891-49E8-BB48-227A1945F44C}"/>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a:stretch/>
        </p:blipFill>
        <p:spPr>
          <a:xfrm>
            <a:off x="8642112" y="1690688"/>
            <a:ext cx="2911399" cy="4486275"/>
          </a:xfrm>
          <a:prstGeom prst="rect">
            <a:avLst/>
          </a:prstGeom>
        </p:spPr>
      </p:pic>
      <p:pic>
        <p:nvPicPr>
          <p:cNvPr id="11" name="Content Placeholder 5">
            <a:extLst>
              <a:ext uri="{FF2B5EF4-FFF2-40B4-BE49-F238E27FC236}">
                <a16:creationId xmlns:a16="http://schemas.microsoft.com/office/drawing/2014/main" id="{C2C8F398-1D7D-4206-81F3-ED9AF85989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62178" y="4661161"/>
            <a:ext cx="1191333" cy="151580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447146605"/>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47C12-2709-4071-844E-770CEDFC189F}"/>
              </a:ext>
            </a:extLst>
          </p:cNvPr>
          <p:cNvSpPr>
            <a:spLocks noGrp="1"/>
          </p:cNvSpPr>
          <p:nvPr>
            <p:ph type="title"/>
          </p:nvPr>
        </p:nvSpPr>
        <p:spPr/>
        <p:txBody>
          <a:bodyPr/>
          <a:lstStyle/>
          <a:p>
            <a:r>
              <a:rPr lang="en-US" dirty="0">
                <a:solidFill>
                  <a:schemeClr val="bg1"/>
                </a:solidFill>
              </a:rPr>
              <a:t>Missouri Synod Deaf Missions Begin</a:t>
            </a:r>
          </a:p>
        </p:txBody>
      </p:sp>
      <p:sp>
        <p:nvSpPr>
          <p:cNvPr id="3" name="Content Placeholder 2">
            <a:extLst>
              <a:ext uri="{FF2B5EF4-FFF2-40B4-BE49-F238E27FC236}">
                <a16:creationId xmlns:a16="http://schemas.microsoft.com/office/drawing/2014/main" id="{C4D56B68-3C04-47B9-A224-A516C303F6BA}"/>
              </a:ext>
            </a:extLst>
          </p:cNvPr>
          <p:cNvSpPr>
            <a:spLocks noGrp="1"/>
          </p:cNvSpPr>
          <p:nvPr>
            <p:ph sz="half" idx="1"/>
          </p:nvPr>
        </p:nvSpPr>
        <p:spPr>
          <a:xfrm>
            <a:off x="838199" y="1825625"/>
            <a:ext cx="7086601" cy="4351338"/>
          </a:xfrm>
        </p:spPr>
        <p:txBody>
          <a:bodyPr>
            <a:normAutofit/>
          </a:bodyPr>
          <a:lstStyle/>
          <a:p>
            <a:pPr marL="0" indent="0">
              <a:buNone/>
            </a:pPr>
            <a:r>
              <a:rPr lang="en-US" sz="3200" dirty="0">
                <a:solidFill>
                  <a:schemeClr val="bg1"/>
                </a:solidFill>
              </a:rPr>
              <a:t>“Jesus says, ‘Preach the gospel to every creature, teach all nations.’ </a:t>
            </a:r>
            <a:r>
              <a:rPr lang="en-US" sz="3200" u="sng" dirty="0">
                <a:solidFill>
                  <a:schemeClr val="bg1"/>
                </a:solidFill>
              </a:rPr>
              <a:t>Who preaches to the deaf</a:t>
            </a:r>
            <a:r>
              <a:rPr lang="en-US" sz="3200" dirty="0">
                <a:solidFill>
                  <a:schemeClr val="bg1"/>
                </a:solidFill>
              </a:rPr>
              <a:t>? Should they remain without God’s Word? Should they go to the Methodists and the Baptists? … Is it not possible to find a pastor, especially in the larger cities, who would also desire to serve the poor deaf with God’s Word?”</a:t>
            </a:r>
          </a:p>
        </p:txBody>
      </p:sp>
      <p:pic>
        <p:nvPicPr>
          <p:cNvPr id="5" name="Content Placeholder 5">
            <a:extLst>
              <a:ext uri="{FF2B5EF4-FFF2-40B4-BE49-F238E27FC236}">
                <a16:creationId xmlns:a16="http://schemas.microsoft.com/office/drawing/2014/main" id="{DE29D177-C47B-4489-9890-0B248F96C1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26726" y="4732973"/>
            <a:ext cx="1134893" cy="144399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8" name="Content Placeholder 11">
            <a:extLst>
              <a:ext uri="{FF2B5EF4-FFF2-40B4-BE49-F238E27FC236}">
                <a16:creationId xmlns:a16="http://schemas.microsoft.com/office/drawing/2014/main" id="{EFD6CE1B-715D-464D-9130-230A49973A64}"/>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8642112" y="1690688"/>
            <a:ext cx="2911399" cy="4486275"/>
          </a:xfrm>
          <a:prstGeom prst="rect">
            <a:avLst/>
          </a:prstGeom>
        </p:spPr>
      </p:pic>
      <p:pic>
        <p:nvPicPr>
          <p:cNvPr id="9" name="Content Placeholder 5">
            <a:extLst>
              <a:ext uri="{FF2B5EF4-FFF2-40B4-BE49-F238E27FC236}">
                <a16:creationId xmlns:a16="http://schemas.microsoft.com/office/drawing/2014/main" id="{F58A7372-5292-4D05-88AD-E83AE4189E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62178" y="4661161"/>
            <a:ext cx="1191333" cy="151580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14240923"/>
      </p:ext>
    </p:extLst>
  </p:cSld>
  <p:clrMapOvr>
    <a:masterClrMapping/>
  </p:clrMapOvr>
  <p:transition spd="slow">
    <p:wipe dir="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47C12-2709-4071-844E-770CEDFC189F}"/>
              </a:ext>
            </a:extLst>
          </p:cNvPr>
          <p:cNvSpPr>
            <a:spLocks noGrp="1"/>
          </p:cNvSpPr>
          <p:nvPr>
            <p:ph type="title"/>
          </p:nvPr>
        </p:nvSpPr>
        <p:spPr/>
        <p:txBody>
          <a:bodyPr/>
          <a:lstStyle/>
          <a:p>
            <a:r>
              <a:rPr lang="en-US" dirty="0">
                <a:solidFill>
                  <a:schemeClr val="bg1"/>
                </a:solidFill>
              </a:rPr>
              <a:t>Missouri Synod Deaf Missions Begin</a:t>
            </a:r>
          </a:p>
        </p:txBody>
      </p:sp>
      <p:sp>
        <p:nvSpPr>
          <p:cNvPr id="3" name="Content Placeholder 2">
            <a:extLst>
              <a:ext uri="{FF2B5EF4-FFF2-40B4-BE49-F238E27FC236}">
                <a16:creationId xmlns:a16="http://schemas.microsoft.com/office/drawing/2014/main" id="{C4D56B68-3C04-47B9-A224-A516C303F6BA}"/>
              </a:ext>
            </a:extLst>
          </p:cNvPr>
          <p:cNvSpPr>
            <a:spLocks noGrp="1"/>
          </p:cNvSpPr>
          <p:nvPr>
            <p:ph sz="half" idx="1"/>
          </p:nvPr>
        </p:nvSpPr>
        <p:spPr>
          <a:xfrm>
            <a:off x="838199" y="1825625"/>
            <a:ext cx="7516092" cy="4351338"/>
          </a:xfrm>
        </p:spPr>
        <p:txBody>
          <a:bodyPr>
            <a:normAutofit/>
          </a:bodyPr>
          <a:lstStyle/>
          <a:p>
            <a:r>
              <a:rPr lang="en-US" sz="3200" dirty="0">
                <a:solidFill>
                  <a:schemeClr val="bg1"/>
                </a:solidFill>
              </a:rPr>
              <a:t>Director </a:t>
            </a:r>
            <a:r>
              <a:rPr lang="en-US" sz="3200" dirty="0" err="1">
                <a:solidFill>
                  <a:schemeClr val="bg1"/>
                </a:solidFill>
              </a:rPr>
              <a:t>Uhlig</a:t>
            </a:r>
            <a:r>
              <a:rPr lang="en-US" sz="3200" dirty="0">
                <a:solidFill>
                  <a:schemeClr val="bg1"/>
                </a:solidFill>
              </a:rPr>
              <a:t> contacts Rev. August Reinke, pastor of Bethlehem Lutheran Church, Chicago, the largest congregation in Synod.</a:t>
            </a:r>
          </a:p>
          <a:p>
            <a:r>
              <a:rPr lang="en-US" sz="3200" dirty="0">
                <a:solidFill>
                  <a:schemeClr val="bg1"/>
                </a:solidFill>
              </a:rPr>
              <a:t>Reinke meets with Ed </a:t>
            </a:r>
            <a:r>
              <a:rPr lang="en-US" sz="3200" dirty="0" err="1">
                <a:solidFill>
                  <a:schemeClr val="bg1"/>
                </a:solidFill>
              </a:rPr>
              <a:t>Pahl</a:t>
            </a:r>
            <a:r>
              <a:rPr lang="en-US" sz="3200" dirty="0">
                <a:solidFill>
                  <a:schemeClr val="bg1"/>
                </a:solidFill>
              </a:rPr>
              <a:t> to learn the sign language and practice.</a:t>
            </a:r>
          </a:p>
          <a:p>
            <a:r>
              <a:rPr lang="en-US" sz="3200" u="sng" dirty="0">
                <a:solidFill>
                  <a:schemeClr val="bg1"/>
                </a:solidFill>
              </a:rPr>
              <a:t>March 4, 1894</a:t>
            </a:r>
            <a:r>
              <a:rPr lang="en-US" sz="3200" dirty="0">
                <a:solidFill>
                  <a:schemeClr val="bg1"/>
                </a:solidFill>
              </a:rPr>
              <a:t>, Reinke conducts the first Lutheran worship service for the deaf in sign language in the USA.</a:t>
            </a:r>
          </a:p>
        </p:txBody>
      </p:sp>
      <p:pic>
        <p:nvPicPr>
          <p:cNvPr id="8" name="Content Placeholder 7">
            <a:extLst>
              <a:ext uri="{FF2B5EF4-FFF2-40B4-BE49-F238E27FC236}">
                <a16:creationId xmlns:a16="http://schemas.microsoft.com/office/drawing/2014/main" id="{33DEB544-8953-4944-AA72-23D72AE547BE}"/>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8617528" y="1637164"/>
            <a:ext cx="2930234" cy="4539799"/>
          </a:xfrm>
          <a:prstGeom prst="rect">
            <a:avLst/>
          </a:prstGeom>
        </p:spPr>
      </p:pic>
    </p:spTree>
    <p:extLst>
      <p:ext uri="{BB962C8B-B14F-4D97-AF65-F5344CB8AC3E}">
        <p14:creationId xmlns:p14="http://schemas.microsoft.com/office/powerpoint/2010/main" val="1071489001"/>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47C12-2709-4071-844E-770CEDFC189F}"/>
              </a:ext>
            </a:extLst>
          </p:cNvPr>
          <p:cNvSpPr>
            <a:spLocks noGrp="1"/>
          </p:cNvSpPr>
          <p:nvPr>
            <p:ph type="title"/>
          </p:nvPr>
        </p:nvSpPr>
        <p:spPr/>
        <p:txBody>
          <a:bodyPr/>
          <a:lstStyle/>
          <a:p>
            <a:r>
              <a:rPr lang="en-US" dirty="0">
                <a:solidFill>
                  <a:schemeClr val="bg1"/>
                </a:solidFill>
              </a:rPr>
              <a:t>Missouri Synod Deaf Missions Begin</a:t>
            </a:r>
          </a:p>
        </p:txBody>
      </p:sp>
      <p:sp>
        <p:nvSpPr>
          <p:cNvPr id="3" name="Content Placeholder 2">
            <a:extLst>
              <a:ext uri="{FF2B5EF4-FFF2-40B4-BE49-F238E27FC236}">
                <a16:creationId xmlns:a16="http://schemas.microsoft.com/office/drawing/2014/main" id="{C4D56B68-3C04-47B9-A224-A516C303F6BA}"/>
              </a:ext>
            </a:extLst>
          </p:cNvPr>
          <p:cNvSpPr>
            <a:spLocks noGrp="1"/>
          </p:cNvSpPr>
          <p:nvPr>
            <p:ph sz="half" idx="1"/>
          </p:nvPr>
        </p:nvSpPr>
        <p:spPr>
          <a:xfrm>
            <a:off x="838199" y="1825625"/>
            <a:ext cx="7349837" cy="4351338"/>
          </a:xfrm>
        </p:spPr>
        <p:txBody>
          <a:bodyPr>
            <a:normAutofit/>
          </a:bodyPr>
          <a:lstStyle/>
          <a:p>
            <a:r>
              <a:rPr lang="en-US" sz="3200" dirty="0">
                <a:solidFill>
                  <a:schemeClr val="bg1"/>
                </a:solidFill>
              </a:rPr>
              <a:t>For the next two years Reinke travels to other cities and conducts similar services for the deaf.</a:t>
            </a:r>
          </a:p>
          <a:p>
            <a:r>
              <a:rPr lang="en-US" sz="3200" dirty="0">
                <a:solidFill>
                  <a:schemeClr val="bg1"/>
                </a:solidFill>
              </a:rPr>
              <a:t>In 1896 he addresses the Synod in convention and proposes that Synod take up this work.</a:t>
            </a:r>
          </a:p>
          <a:p>
            <a:r>
              <a:rPr lang="en-US" sz="3200" dirty="0">
                <a:solidFill>
                  <a:schemeClr val="bg1"/>
                </a:solidFill>
              </a:rPr>
              <a:t>Synod establishes a Deaf Mission Board to supervise and implement the work.</a:t>
            </a:r>
          </a:p>
        </p:txBody>
      </p:sp>
      <p:pic>
        <p:nvPicPr>
          <p:cNvPr id="8" name="Content Placeholder 7">
            <a:extLst>
              <a:ext uri="{FF2B5EF4-FFF2-40B4-BE49-F238E27FC236}">
                <a16:creationId xmlns:a16="http://schemas.microsoft.com/office/drawing/2014/main" id="{8505447E-35AA-4034-9238-F74855370849}"/>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8603674" y="1630936"/>
            <a:ext cx="2934254" cy="4546027"/>
          </a:xfrm>
          <a:prstGeom prst="rect">
            <a:avLst/>
          </a:prstGeom>
        </p:spPr>
      </p:pic>
    </p:spTree>
    <p:extLst>
      <p:ext uri="{BB962C8B-B14F-4D97-AF65-F5344CB8AC3E}">
        <p14:creationId xmlns:p14="http://schemas.microsoft.com/office/powerpoint/2010/main" val="4099228907"/>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47C12-2709-4071-844E-770CEDFC189F}"/>
              </a:ext>
            </a:extLst>
          </p:cNvPr>
          <p:cNvSpPr>
            <a:spLocks noGrp="1"/>
          </p:cNvSpPr>
          <p:nvPr>
            <p:ph type="title"/>
          </p:nvPr>
        </p:nvSpPr>
        <p:spPr/>
        <p:txBody>
          <a:bodyPr/>
          <a:lstStyle/>
          <a:p>
            <a:r>
              <a:rPr lang="en-US" dirty="0">
                <a:solidFill>
                  <a:schemeClr val="bg1"/>
                </a:solidFill>
              </a:rPr>
              <a:t>Missouri Synod Deaf Missions Organize</a:t>
            </a:r>
          </a:p>
        </p:txBody>
      </p:sp>
      <p:sp>
        <p:nvSpPr>
          <p:cNvPr id="3" name="Content Placeholder 2">
            <a:extLst>
              <a:ext uri="{FF2B5EF4-FFF2-40B4-BE49-F238E27FC236}">
                <a16:creationId xmlns:a16="http://schemas.microsoft.com/office/drawing/2014/main" id="{C4D56B68-3C04-47B9-A224-A516C303F6BA}"/>
              </a:ext>
            </a:extLst>
          </p:cNvPr>
          <p:cNvSpPr>
            <a:spLocks noGrp="1"/>
          </p:cNvSpPr>
          <p:nvPr>
            <p:ph idx="1"/>
          </p:nvPr>
        </p:nvSpPr>
        <p:spPr>
          <a:xfrm>
            <a:off x="838200" y="1825625"/>
            <a:ext cx="6463145" cy="4351338"/>
          </a:xfrm>
        </p:spPr>
        <p:txBody>
          <a:bodyPr>
            <a:normAutofit/>
          </a:bodyPr>
          <a:lstStyle/>
          <a:p>
            <a:r>
              <a:rPr lang="en-US" sz="3200" dirty="0">
                <a:solidFill>
                  <a:schemeClr val="bg1"/>
                </a:solidFill>
              </a:rPr>
              <a:t>Immediately, after the convention the Board was able to place two missionaries – one at Louisville and the other at Milwaukee.</a:t>
            </a:r>
          </a:p>
          <a:p>
            <a:r>
              <a:rPr lang="en-US" sz="3200" dirty="0">
                <a:solidFill>
                  <a:schemeClr val="bg1"/>
                </a:solidFill>
              </a:rPr>
              <a:t>Over the next few years more men became missionaries, some left, and a few reentered.</a:t>
            </a:r>
          </a:p>
          <a:p>
            <a:pPr marL="0" indent="0">
              <a:buNone/>
            </a:pPr>
            <a:endParaRPr lang="en-US" sz="3200" dirty="0">
              <a:solidFill>
                <a:schemeClr val="bg1"/>
              </a:solidFill>
            </a:endParaRPr>
          </a:p>
        </p:txBody>
      </p:sp>
      <p:pic>
        <p:nvPicPr>
          <p:cNvPr id="7" name="Picture 6">
            <a:extLst>
              <a:ext uri="{FF2B5EF4-FFF2-40B4-BE49-F238E27FC236}">
                <a16:creationId xmlns:a16="http://schemas.microsoft.com/office/drawing/2014/main" id="{24449AA9-DDDF-41CB-B04B-4DF34528B15C}"/>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7842227" y="1814944"/>
            <a:ext cx="1163228" cy="1357747"/>
          </a:xfrm>
          <a:prstGeom prst="rect">
            <a:avLst/>
          </a:prstGeom>
        </p:spPr>
      </p:pic>
      <p:pic>
        <p:nvPicPr>
          <p:cNvPr id="10" name="Picture 9">
            <a:extLst>
              <a:ext uri="{FF2B5EF4-FFF2-40B4-BE49-F238E27FC236}">
                <a16:creationId xmlns:a16="http://schemas.microsoft.com/office/drawing/2014/main" id="{D4C37953-9B67-4972-8D4C-A1444247459D}"/>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8997801" y="1814945"/>
            <a:ext cx="1163228" cy="1380114"/>
          </a:xfrm>
          <a:prstGeom prst="rect">
            <a:avLst/>
          </a:prstGeom>
        </p:spPr>
      </p:pic>
      <p:pic>
        <p:nvPicPr>
          <p:cNvPr id="12" name="Picture 11">
            <a:extLst>
              <a:ext uri="{FF2B5EF4-FFF2-40B4-BE49-F238E27FC236}">
                <a16:creationId xmlns:a16="http://schemas.microsoft.com/office/drawing/2014/main" id="{84051264-AA6B-4FBC-98F2-16C37A8917E6}"/>
              </a:ext>
            </a:extLst>
          </p:cNvPr>
          <p:cNvPicPr>
            <a:picLocks noChangeAspect="1"/>
          </p:cNvPicPr>
          <p:nvPr/>
        </p:nvPicPr>
        <p:blipFill rotWithShape="1">
          <a:blip r:embed="rId5" cstate="hqprint">
            <a:extLst>
              <a:ext uri="{28A0092B-C50C-407E-A947-70E740481C1C}">
                <a14:useLocalDpi xmlns:a14="http://schemas.microsoft.com/office/drawing/2010/main"/>
              </a:ext>
            </a:extLst>
          </a:blip>
          <a:srcRect/>
          <a:stretch/>
        </p:blipFill>
        <p:spPr>
          <a:xfrm>
            <a:off x="10161029" y="1814944"/>
            <a:ext cx="1163228" cy="1368931"/>
          </a:xfrm>
          <a:prstGeom prst="rect">
            <a:avLst/>
          </a:prstGeom>
        </p:spPr>
      </p:pic>
      <p:pic>
        <p:nvPicPr>
          <p:cNvPr id="14" name="Picture 13">
            <a:extLst>
              <a:ext uri="{FF2B5EF4-FFF2-40B4-BE49-F238E27FC236}">
                <a16:creationId xmlns:a16="http://schemas.microsoft.com/office/drawing/2014/main" id="{EB7E15F3-398D-475B-975C-E4105C56D5AB}"/>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t="-1"/>
          <a:stretch/>
        </p:blipFill>
        <p:spPr>
          <a:xfrm>
            <a:off x="7842227" y="3172691"/>
            <a:ext cx="1163228" cy="1347066"/>
          </a:xfrm>
          <a:prstGeom prst="rect">
            <a:avLst/>
          </a:prstGeom>
        </p:spPr>
      </p:pic>
      <p:pic>
        <p:nvPicPr>
          <p:cNvPr id="16" name="Picture 15">
            <a:extLst>
              <a:ext uri="{FF2B5EF4-FFF2-40B4-BE49-F238E27FC236}">
                <a16:creationId xmlns:a16="http://schemas.microsoft.com/office/drawing/2014/main" id="{BB7CAD8E-A401-4E1D-BFBE-83BD6DB922CF}"/>
              </a:ext>
            </a:extLst>
          </p:cNvPr>
          <p:cNvPicPr>
            <a:picLocks noChangeAspect="1"/>
          </p:cNvPicPr>
          <p:nvPr/>
        </p:nvPicPr>
        <p:blipFill rotWithShape="1">
          <a:blip r:embed="rId7" cstate="hqprint">
            <a:extLst>
              <a:ext uri="{28A0092B-C50C-407E-A947-70E740481C1C}">
                <a14:useLocalDpi xmlns:a14="http://schemas.microsoft.com/office/drawing/2010/main"/>
              </a:ext>
            </a:extLst>
          </a:blip>
          <a:srcRect/>
          <a:stretch/>
        </p:blipFill>
        <p:spPr>
          <a:xfrm>
            <a:off x="9005455" y="3172691"/>
            <a:ext cx="1155574" cy="1347066"/>
          </a:xfrm>
          <a:prstGeom prst="rect">
            <a:avLst/>
          </a:prstGeom>
        </p:spPr>
      </p:pic>
      <p:pic>
        <p:nvPicPr>
          <p:cNvPr id="18" name="Picture 17">
            <a:extLst>
              <a:ext uri="{FF2B5EF4-FFF2-40B4-BE49-F238E27FC236}">
                <a16:creationId xmlns:a16="http://schemas.microsoft.com/office/drawing/2014/main" id="{5DCDC84B-59D6-472C-A74B-B2E855ECB984}"/>
              </a:ext>
            </a:extLst>
          </p:cNvPr>
          <p:cNvPicPr>
            <a:picLocks noChangeAspect="1"/>
          </p:cNvPicPr>
          <p:nvPr/>
        </p:nvPicPr>
        <p:blipFill rotWithShape="1">
          <a:blip r:embed="rId8" cstate="hqprint">
            <a:extLst>
              <a:ext uri="{28A0092B-C50C-407E-A947-70E740481C1C}">
                <a14:useLocalDpi xmlns:a14="http://schemas.microsoft.com/office/drawing/2010/main"/>
              </a:ext>
            </a:extLst>
          </a:blip>
          <a:srcRect/>
          <a:stretch/>
        </p:blipFill>
        <p:spPr>
          <a:xfrm>
            <a:off x="10161029" y="3172692"/>
            <a:ext cx="1163228" cy="1347066"/>
          </a:xfrm>
          <a:prstGeom prst="rect">
            <a:avLst/>
          </a:prstGeom>
        </p:spPr>
      </p:pic>
      <p:pic>
        <p:nvPicPr>
          <p:cNvPr id="20" name="Picture 19">
            <a:extLst>
              <a:ext uri="{FF2B5EF4-FFF2-40B4-BE49-F238E27FC236}">
                <a16:creationId xmlns:a16="http://schemas.microsoft.com/office/drawing/2014/main" id="{CBF4E603-450F-4475-9F25-F7A286C52F8E}"/>
              </a:ext>
            </a:extLst>
          </p:cNvPr>
          <p:cNvPicPr>
            <a:picLocks noChangeAspect="1"/>
          </p:cNvPicPr>
          <p:nvPr/>
        </p:nvPicPr>
        <p:blipFill rotWithShape="1">
          <a:blip r:embed="rId9" cstate="hqprint">
            <a:extLst>
              <a:ext uri="{28A0092B-C50C-407E-A947-70E740481C1C}">
                <a14:useLocalDpi xmlns:a14="http://schemas.microsoft.com/office/drawing/2010/main"/>
              </a:ext>
            </a:extLst>
          </a:blip>
          <a:srcRect/>
          <a:stretch/>
        </p:blipFill>
        <p:spPr>
          <a:xfrm>
            <a:off x="10153375" y="4497389"/>
            <a:ext cx="1163228" cy="1347066"/>
          </a:xfrm>
          <a:prstGeom prst="rect">
            <a:avLst/>
          </a:prstGeom>
        </p:spPr>
      </p:pic>
      <p:pic>
        <p:nvPicPr>
          <p:cNvPr id="22" name="Picture 21">
            <a:extLst>
              <a:ext uri="{FF2B5EF4-FFF2-40B4-BE49-F238E27FC236}">
                <a16:creationId xmlns:a16="http://schemas.microsoft.com/office/drawing/2014/main" id="{2ADB2EB9-2253-4CBE-B653-C472E6ADDF6F}"/>
              </a:ext>
            </a:extLst>
          </p:cNvPr>
          <p:cNvPicPr>
            <a:picLocks noChangeAspect="1"/>
          </p:cNvPicPr>
          <p:nvPr/>
        </p:nvPicPr>
        <p:blipFill rotWithShape="1">
          <a:blip r:embed="rId10" cstate="hqprint">
            <a:extLst>
              <a:ext uri="{28A0092B-C50C-407E-A947-70E740481C1C}">
                <a14:useLocalDpi xmlns:a14="http://schemas.microsoft.com/office/drawing/2010/main"/>
              </a:ext>
            </a:extLst>
          </a:blip>
          <a:srcRect t="-2"/>
          <a:stretch/>
        </p:blipFill>
        <p:spPr>
          <a:xfrm>
            <a:off x="9005455" y="4519757"/>
            <a:ext cx="1155574" cy="1324698"/>
          </a:xfrm>
          <a:prstGeom prst="rect">
            <a:avLst/>
          </a:prstGeom>
        </p:spPr>
      </p:pic>
      <p:pic>
        <p:nvPicPr>
          <p:cNvPr id="24" name="Picture 23">
            <a:extLst>
              <a:ext uri="{FF2B5EF4-FFF2-40B4-BE49-F238E27FC236}">
                <a16:creationId xmlns:a16="http://schemas.microsoft.com/office/drawing/2014/main" id="{0E3A70EC-0787-489E-B3C1-EF2419F26A61}"/>
              </a:ext>
            </a:extLst>
          </p:cNvPr>
          <p:cNvPicPr>
            <a:picLocks noChangeAspect="1"/>
          </p:cNvPicPr>
          <p:nvPr/>
        </p:nvPicPr>
        <p:blipFill rotWithShape="1">
          <a:blip r:embed="rId11" cstate="hqprint">
            <a:extLst>
              <a:ext uri="{28A0092B-C50C-407E-A947-70E740481C1C}">
                <a14:useLocalDpi xmlns:a14="http://schemas.microsoft.com/office/drawing/2010/main"/>
              </a:ext>
            </a:extLst>
          </a:blip>
          <a:srcRect/>
          <a:stretch/>
        </p:blipFill>
        <p:spPr>
          <a:xfrm>
            <a:off x="7842227" y="4519756"/>
            <a:ext cx="1163228" cy="1324699"/>
          </a:xfrm>
          <a:prstGeom prst="rect">
            <a:avLst/>
          </a:prstGeom>
        </p:spPr>
      </p:pic>
      <p:sp>
        <p:nvSpPr>
          <p:cNvPr id="5" name="Rectangle 4">
            <a:extLst>
              <a:ext uri="{FF2B5EF4-FFF2-40B4-BE49-F238E27FC236}">
                <a16:creationId xmlns:a16="http://schemas.microsoft.com/office/drawing/2014/main" id="{9E17718C-F549-4A61-BEFD-8487C17E37A2}"/>
              </a:ext>
            </a:extLst>
          </p:cNvPr>
          <p:cNvSpPr/>
          <p:nvPr/>
        </p:nvSpPr>
        <p:spPr>
          <a:xfrm>
            <a:off x="7842227" y="1814944"/>
            <a:ext cx="2311148" cy="136893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16036870"/>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par>
                          <p:cTn id="13" fill="hold">
                            <p:stCondLst>
                              <p:cond delay="500"/>
                            </p:stCondLst>
                            <p:childTnLst>
                              <p:par>
                                <p:cTn id="14" presetID="14" presetClass="entr" presetSubtype="10"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randombar(horizontal)">
                                      <p:cBhvr>
                                        <p:cTn id="16" dur="500"/>
                                        <p:tgtEl>
                                          <p:spTgt spid="7"/>
                                        </p:tgtEl>
                                      </p:cBhvr>
                                    </p:animEffect>
                                  </p:childTnLst>
                                </p:cTn>
                              </p:par>
                            </p:childTnLst>
                          </p:cTn>
                        </p:par>
                        <p:par>
                          <p:cTn id="17" fill="hold">
                            <p:stCondLst>
                              <p:cond delay="1000"/>
                            </p:stCondLst>
                            <p:childTnLst>
                              <p:par>
                                <p:cTn id="18" presetID="14" presetClass="entr" presetSubtype="10" fill="hold" nodeType="after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randombar(horizontal)">
                                      <p:cBhvr>
                                        <p:cTn id="20" dur="500"/>
                                        <p:tgtEl>
                                          <p:spTgt spid="18"/>
                                        </p:tgtEl>
                                      </p:cBhvr>
                                    </p:animEffect>
                                  </p:childTnLst>
                                </p:cTn>
                              </p:par>
                            </p:childTnLst>
                          </p:cTn>
                        </p:par>
                        <p:par>
                          <p:cTn id="21" fill="hold">
                            <p:stCondLst>
                              <p:cond delay="1500"/>
                            </p:stCondLst>
                            <p:childTnLst>
                              <p:par>
                                <p:cTn id="22" presetID="14" presetClass="entr" presetSubtype="10" fill="hold" nodeType="after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randombar(horizontal)">
                                      <p:cBhvr>
                                        <p:cTn id="24" dur="500"/>
                                        <p:tgtEl>
                                          <p:spTgt spid="24"/>
                                        </p:tgtEl>
                                      </p:cBhvr>
                                    </p:animEffect>
                                  </p:childTnLst>
                                </p:cTn>
                              </p:par>
                            </p:childTnLst>
                          </p:cTn>
                        </p:par>
                        <p:par>
                          <p:cTn id="25" fill="hold">
                            <p:stCondLst>
                              <p:cond delay="2000"/>
                            </p:stCondLst>
                            <p:childTnLst>
                              <p:par>
                                <p:cTn id="26" presetID="14" presetClass="entr" presetSubtype="10" fill="hold" nodeType="after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randombar(horizontal)">
                                      <p:cBhvr>
                                        <p:cTn id="28" dur="500"/>
                                        <p:tgtEl>
                                          <p:spTgt spid="10"/>
                                        </p:tgtEl>
                                      </p:cBhvr>
                                    </p:animEffect>
                                  </p:childTnLst>
                                </p:cTn>
                              </p:par>
                            </p:childTnLst>
                          </p:cTn>
                        </p:par>
                        <p:par>
                          <p:cTn id="29" fill="hold">
                            <p:stCondLst>
                              <p:cond delay="2500"/>
                            </p:stCondLst>
                            <p:childTnLst>
                              <p:par>
                                <p:cTn id="30" presetID="14" presetClass="entr" presetSubtype="10" fill="hold" nodeType="after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randombar(horizontal)">
                                      <p:cBhvr>
                                        <p:cTn id="32" dur="500"/>
                                        <p:tgtEl>
                                          <p:spTgt spid="20"/>
                                        </p:tgtEl>
                                      </p:cBhvr>
                                    </p:animEffect>
                                  </p:childTnLst>
                                </p:cTn>
                              </p:par>
                            </p:childTnLst>
                          </p:cTn>
                        </p:par>
                        <p:par>
                          <p:cTn id="33" fill="hold">
                            <p:stCondLst>
                              <p:cond delay="3000"/>
                            </p:stCondLst>
                            <p:childTnLst>
                              <p:par>
                                <p:cTn id="34" presetID="14" presetClass="entr" presetSubtype="10" fill="hold" nodeType="after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randombar(horizontal)">
                                      <p:cBhvr>
                                        <p:cTn id="36" dur="500"/>
                                        <p:tgtEl>
                                          <p:spTgt spid="14"/>
                                        </p:tgtEl>
                                      </p:cBhvr>
                                    </p:animEffect>
                                  </p:childTnLst>
                                </p:cTn>
                              </p:par>
                            </p:childTnLst>
                          </p:cTn>
                        </p:par>
                        <p:par>
                          <p:cTn id="37" fill="hold">
                            <p:stCondLst>
                              <p:cond delay="3500"/>
                            </p:stCondLst>
                            <p:childTnLst>
                              <p:par>
                                <p:cTn id="38" presetID="14" presetClass="entr" presetSubtype="10" fill="hold" nodeType="after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randombar(horizontal)">
                                      <p:cBhvr>
                                        <p:cTn id="40" dur="500"/>
                                        <p:tgtEl>
                                          <p:spTgt spid="12"/>
                                        </p:tgtEl>
                                      </p:cBhvr>
                                    </p:animEffect>
                                  </p:childTnLst>
                                </p:cTn>
                              </p:par>
                            </p:childTnLst>
                          </p:cTn>
                        </p:par>
                        <p:par>
                          <p:cTn id="41" fill="hold">
                            <p:stCondLst>
                              <p:cond delay="4000"/>
                            </p:stCondLst>
                            <p:childTnLst>
                              <p:par>
                                <p:cTn id="42" presetID="14" presetClass="entr" presetSubtype="10" fill="hold" nodeType="afterEffect">
                                  <p:stCondLst>
                                    <p:cond delay="0"/>
                                  </p:stCondLst>
                                  <p:childTnLst>
                                    <p:set>
                                      <p:cBhvr>
                                        <p:cTn id="43" dur="1" fill="hold">
                                          <p:stCondLst>
                                            <p:cond delay="0"/>
                                          </p:stCondLst>
                                        </p:cTn>
                                        <p:tgtEl>
                                          <p:spTgt spid="22"/>
                                        </p:tgtEl>
                                        <p:attrNameLst>
                                          <p:attrName>style.visibility</p:attrName>
                                        </p:attrNameLst>
                                      </p:cBhvr>
                                      <p:to>
                                        <p:strVal val="visible"/>
                                      </p:to>
                                    </p:set>
                                    <p:animEffect transition="in" filter="randombar(horizontal)">
                                      <p:cBhvr>
                                        <p:cTn id="44" dur="500"/>
                                        <p:tgtEl>
                                          <p:spTgt spid="22"/>
                                        </p:tgtEl>
                                      </p:cBhvr>
                                    </p:animEffect>
                                  </p:childTnLst>
                                </p:cTn>
                              </p:par>
                            </p:childTnLst>
                          </p:cTn>
                        </p:par>
                        <p:par>
                          <p:cTn id="45" fill="hold">
                            <p:stCondLst>
                              <p:cond delay="4500"/>
                            </p:stCondLst>
                            <p:childTnLst>
                              <p:par>
                                <p:cTn id="46" presetID="14" presetClass="entr" presetSubtype="10" fill="hold" nodeType="after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randombar(horizontal)">
                                      <p:cBhvr>
                                        <p:cTn id="4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47C12-2709-4071-844E-770CEDFC189F}"/>
              </a:ext>
            </a:extLst>
          </p:cNvPr>
          <p:cNvSpPr>
            <a:spLocks noGrp="1"/>
          </p:cNvSpPr>
          <p:nvPr>
            <p:ph type="title"/>
          </p:nvPr>
        </p:nvSpPr>
        <p:spPr/>
        <p:txBody>
          <a:bodyPr/>
          <a:lstStyle/>
          <a:p>
            <a:r>
              <a:rPr lang="en-US" dirty="0">
                <a:solidFill>
                  <a:schemeClr val="bg1"/>
                </a:solidFill>
              </a:rPr>
              <a:t>Missouri Synod Deaf Missions Organize</a:t>
            </a:r>
          </a:p>
        </p:txBody>
      </p:sp>
      <p:sp>
        <p:nvSpPr>
          <p:cNvPr id="3" name="Content Placeholder 2">
            <a:extLst>
              <a:ext uri="{FF2B5EF4-FFF2-40B4-BE49-F238E27FC236}">
                <a16:creationId xmlns:a16="http://schemas.microsoft.com/office/drawing/2014/main" id="{C4D56B68-3C04-47B9-A224-A516C303F6BA}"/>
              </a:ext>
            </a:extLst>
          </p:cNvPr>
          <p:cNvSpPr>
            <a:spLocks noGrp="1"/>
          </p:cNvSpPr>
          <p:nvPr>
            <p:ph idx="1"/>
          </p:nvPr>
        </p:nvSpPr>
        <p:spPr>
          <a:xfrm>
            <a:off x="838200" y="1825625"/>
            <a:ext cx="6463145" cy="4351338"/>
          </a:xfrm>
        </p:spPr>
        <p:txBody>
          <a:bodyPr>
            <a:normAutofit/>
          </a:bodyPr>
          <a:lstStyle/>
          <a:p>
            <a:pPr marL="514350" indent="-514350">
              <a:buAutoNum type="arabicPeriod"/>
            </a:pPr>
            <a:r>
              <a:rPr lang="en-US" sz="2400" dirty="0">
                <a:solidFill>
                  <a:schemeClr val="bg1"/>
                </a:solidFill>
              </a:rPr>
              <a:t>Herman </a:t>
            </a:r>
            <a:r>
              <a:rPr lang="en-US" sz="2400" dirty="0" err="1">
                <a:solidFill>
                  <a:schemeClr val="bg1"/>
                </a:solidFill>
              </a:rPr>
              <a:t>Bentrup</a:t>
            </a:r>
            <a:r>
              <a:rPr lang="en-US" sz="2400" dirty="0">
                <a:solidFill>
                  <a:schemeClr val="bg1"/>
                </a:solidFill>
              </a:rPr>
              <a:t> – Louisville</a:t>
            </a:r>
          </a:p>
          <a:p>
            <a:pPr marL="514350" indent="-514350">
              <a:buAutoNum type="arabicPeriod"/>
            </a:pPr>
            <a:r>
              <a:rPr lang="en-US" sz="2400" dirty="0">
                <a:solidFill>
                  <a:schemeClr val="bg1"/>
                </a:solidFill>
              </a:rPr>
              <a:t>Traugott </a:t>
            </a:r>
            <a:r>
              <a:rPr lang="en-US" sz="2400" dirty="0" err="1">
                <a:solidFill>
                  <a:schemeClr val="bg1"/>
                </a:solidFill>
              </a:rPr>
              <a:t>Wangerin</a:t>
            </a:r>
            <a:r>
              <a:rPr lang="en-US" sz="2400" dirty="0">
                <a:solidFill>
                  <a:schemeClr val="bg1"/>
                </a:solidFill>
              </a:rPr>
              <a:t> – Milwaukee</a:t>
            </a:r>
          </a:p>
          <a:p>
            <a:pPr marL="514350" indent="-514350">
              <a:buAutoNum type="arabicPeriod"/>
            </a:pPr>
            <a:r>
              <a:rPr lang="en-US" sz="2400" dirty="0">
                <a:solidFill>
                  <a:schemeClr val="bg1"/>
                </a:solidFill>
              </a:rPr>
              <a:t>Arthur Reinke – Chicago</a:t>
            </a:r>
          </a:p>
          <a:p>
            <a:pPr marL="514350" indent="-514350">
              <a:buAutoNum type="arabicPeriod"/>
            </a:pPr>
            <a:r>
              <a:rPr lang="en-US" sz="2400" dirty="0">
                <a:solidFill>
                  <a:schemeClr val="bg1"/>
                </a:solidFill>
              </a:rPr>
              <a:t>Enno </a:t>
            </a:r>
            <a:r>
              <a:rPr lang="en-US" sz="2400" dirty="0" err="1">
                <a:solidFill>
                  <a:schemeClr val="bg1"/>
                </a:solidFill>
              </a:rPr>
              <a:t>Duemling</a:t>
            </a:r>
            <a:r>
              <a:rPr lang="en-US" sz="2400" dirty="0">
                <a:solidFill>
                  <a:schemeClr val="bg1"/>
                </a:solidFill>
              </a:rPr>
              <a:t> – Detroit</a:t>
            </a:r>
          </a:p>
          <a:p>
            <a:pPr marL="514350" indent="-514350">
              <a:buAutoNum type="arabicPeriod"/>
            </a:pPr>
            <a:r>
              <a:rPr lang="en-US" sz="2400" dirty="0">
                <a:solidFill>
                  <a:schemeClr val="bg1"/>
                </a:solidFill>
              </a:rPr>
              <a:t>Hermann </a:t>
            </a:r>
            <a:r>
              <a:rPr lang="en-US" sz="2400" dirty="0" err="1">
                <a:solidFill>
                  <a:schemeClr val="bg1"/>
                </a:solidFill>
              </a:rPr>
              <a:t>Hallerberg</a:t>
            </a:r>
            <a:r>
              <a:rPr lang="en-US" sz="2400" dirty="0">
                <a:solidFill>
                  <a:schemeClr val="bg1"/>
                </a:solidFill>
              </a:rPr>
              <a:t> – St. Louis</a:t>
            </a:r>
          </a:p>
          <a:p>
            <a:pPr marL="514350" indent="-514350">
              <a:buAutoNum type="arabicPeriod"/>
            </a:pPr>
            <a:r>
              <a:rPr lang="en-US" sz="2400" dirty="0">
                <a:solidFill>
                  <a:schemeClr val="bg1"/>
                </a:solidFill>
              </a:rPr>
              <a:t>Arthur Boll – Louisville / New York City</a:t>
            </a:r>
          </a:p>
          <a:p>
            <a:pPr marL="514350" indent="-514350">
              <a:buAutoNum type="arabicPeriod"/>
            </a:pPr>
            <a:r>
              <a:rPr lang="en-US" sz="2400" dirty="0">
                <a:solidFill>
                  <a:schemeClr val="bg1"/>
                </a:solidFill>
              </a:rPr>
              <a:t>John </a:t>
            </a:r>
            <a:r>
              <a:rPr lang="en-US" sz="2400" dirty="0" err="1">
                <a:solidFill>
                  <a:schemeClr val="bg1"/>
                </a:solidFill>
              </a:rPr>
              <a:t>Salvner</a:t>
            </a:r>
            <a:r>
              <a:rPr lang="en-US" sz="2400" dirty="0">
                <a:solidFill>
                  <a:schemeClr val="bg1"/>
                </a:solidFill>
              </a:rPr>
              <a:t> -- Minneapolis</a:t>
            </a:r>
          </a:p>
          <a:p>
            <a:pPr marL="514350" indent="-514350">
              <a:buAutoNum type="arabicPeriod"/>
            </a:pPr>
            <a:r>
              <a:rPr lang="en-US" sz="2400" dirty="0">
                <a:solidFill>
                  <a:schemeClr val="bg1"/>
                </a:solidFill>
              </a:rPr>
              <a:t>Nathaniel Jensen – Kansas City / California</a:t>
            </a:r>
          </a:p>
          <a:p>
            <a:pPr marL="514350" indent="-514350">
              <a:buAutoNum type="arabicPeriod"/>
            </a:pPr>
            <a:r>
              <a:rPr lang="en-US" sz="2400" dirty="0">
                <a:solidFill>
                  <a:schemeClr val="bg1"/>
                </a:solidFill>
              </a:rPr>
              <a:t>Th. Ernst Claus – South Bend, IN</a:t>
            </a:r>
          </a:p>
          <a:p>
            <a:pPr marL="514350" indent="-514350">
              <a:buAutoNum type="arabicPeriod"/>
            </a:pPr>
            <a:endParaRPr lang="en-US" sz="3200" dirty="0">
              <a:solidFill>
                <a:schemeClr val="bg1"/>
              </a:solidFill>
            </a:endParaRPr>
          </a:p>
        </p:txBody>
      </p:sp>
      <p:pic>
        <p:nvPicPr>
          <p:cNvPr id="7" name="Picture 6">
            <a:extLst>
              <a:ext uri="{FF2B5EF4-FFF2-40B4-BE49-F238E27FC236}">
                <a16:creationId xmlns:a16="http://schemas.microsoft.com/office/drawing/2014/main" id="{24449AA9-DDDF-41CB-B04B-4DF34528B15C}"/>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7842227" y="1814944"/>
            <a:ext cx="1163228" cy="1357747"/>
          </a:xfrm>
          <a:prstGeom prst="rect">
            <a:avLst/>
          </a:prstGeom>
        </p:spPr>
      </p:pic>
      <p:pic>
        <p:nvPicPr>
          <p:cNvPr id="10" name="Picture 9">
            <a:extLst>
              <a:ext uri="{FF2B5EF4-FFF2-40B4-BE49-F238E27FC236}">
                <a16:creationId xmlns:a16="http://schemas.microsoft.com/office/drawing/2014/main" id="{D4C37953-9B67-4972-8D4C-A1444247459D}"/>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8997801" y="1814945"/>
            <a:ext cx="1163228" cy="1380114"/>
          </a:xfrm>
          <a:prstGeom prst="rect">
            <a:avLst/>
          </a:prstGeom>
        </p:spPr>
      </p:pic>
      <p:pic>
        <p:nvPicPr>
          <p:cNvPr id="12" name="Picture 11">
            <a:extLst>
              <a:ext uri="{FF2B5EF4-FFF2-40B4-BE49-F238E27FC236}">
                <a16:creationId xmlns:a16="http://schemas.microsoft.com/office/drawing/2014/main" id="{84051264-AA6B-4FBC-98F2-16C37A8917E6}"/>
              </a:ext>
            </a:extLst>
          </p:cNvPr>
          <p:cNvPicPr>
            <a:picLocks noChangeAspect="1"/>
          </p:cNvPicPr>
          <p:nvPr/>
        </p:nvPicPr>
        <p:blipFill rotWithShape="1">
          <a:blip r:embed="rId5" cstate="hqprint">
            <a:extLst>
              <a:ext uri="{28A0092B-C50C-407E-A947-70E740481C1C}">
                <a14:useLocalDpi xmlns:a14="http://schemas.microsoft.com/office/drawing/2010/main"/>
              </a:ext>
            </a:extLst>
          </a:blip>
          <a:srcRect/>
          <a:stretch/>
        </p:blipFill>
        <p:spPr>
          <a:xfrm>
            <a:off x="10161029" y="1814944"/>
            <a:ext cx="1163228" cy="1368931"/>
          </a:xfrm>
          <a:prstGeom prst="rect">
            <a:avLst/>
          </a:prstGeom>
        </p:spPr>
      </p:pic>
      <p:pic>
        <p:nvPicPr>
          <p:cNvPr id="14" name="Picture 13">
            <a:extLst>
              <a:ext uri="{FF2B5EF4-FFF2-40B4-BE49-F238E27FC236}">
                <a16:creationId xmlns:a16="http://schemas.microsoft.com/office/drawing/2014/main" id="{EB7E15F3-398D-475B-975C-E4105C56D5AB}"/>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t="-1"/>
          <a:stretch/>
        </p:blipFill>
        <p:spPr>
          <a:xfrm>
            <a:off x="7842227" y="3172691"/>
            <a:ext cx="1163228" cy="1347066"/>
          </a:xfrm>
          <a:prstGeom prst="rect">
            <a:avLst/>
          </a:prstGeom>
        </p:spPr>
      </p:pic>
      <p:pic>
        <p:nvPicPr>
          <p:cNvPr id="16" name="Picture 15">
            <a:extLst>
              <a:ext uri="{FF2B5EF4-FFF2-40B4-BE49-F238E27FC236}">
                <a16:creationId xmlns:a16="http://schemas.microsoft.com/office/drawing/2014/main" id="{BB7CAD8E-A401-4E1D-BFBE-83BD6DB922CF}"/>
              </a:ext>
            </a:extLst>
          </p:cNvPr>
          <p:cNvPicPr>
            <a:picLocks noChangeAspect="1"/>
          </p:cNvPicPr>
          <p:nvPr/>
        </p:nvPicPr>
        <p:blipFill rotWithShape="1">
          <a:blip r:embed="rId7" cstate="hqprint">
            <a:extLst>
              <a:ext uri="{28A0092B-C50C-407E-A947-70E740481C1C}">
                <a14:useLocalDpi xmlns:a14="http://schemas.microsoft.com/office/drawing/2010/main"/>
              </a:ext>
            </a:extLst>
          </a:blip>
          <a:srcRect/>
          <a:stretch/>
        </p:blipFill>
        <p:spPr>
          <a:xfrm>
            <a:off x="9005455" y="3172691"/>
            <a:ext cx="1155574" cy="1347066"/>
          </a:xfrm>
          <a:prstGeom prst="rect">
            <a:avLst/>
          </a:prstGeom>
        </p:spPr>
      </p:pic>
      <p:pic>
        <p:nvPicPr>
          <p:cNvPr id="18" name="Picture 17">
            <a:extLst>
              <a:ext uri="{FF2B5EF4-FFF2-40B4-BE49-F238E27FC236}">
                <a16:creationId xmlns:a16="http://schemas.microsoft.com/office/drawing/2014/main" id="{5DCDC84B-59D6-472C-A74B-B2E855ECB984}"/>
              </a:ext>
            </a:extLst>
          </p:cNvPr>
          <p:cNvPicPr>
            <a:picLocks noChangeAspect="1"/>
          </p:cNvPicPr>
          <p:nvPr/>
        </p:nvPicPr>
        <p:blipFill rotWithShape="1">
          <a:blip r:embed="rId8" cstate="hqprint">
            <a:extLst>
              <a:ext uri="{28A0092B-C50C-407E-A947-70E740481C1C}">
                <a14:useLocalDpi xmlns:a14="http://schemas.microsoft.com/office/drawing/2010/main"/>
              </a:ext>
            </a:extLst>
          </a:blip>
          <a:srcRect/>
          <a:stretch/>
        </p:blipFill>
        <p:spPr>
          <a:xfrm>
            <a:off x="10161029" y="3172692"/>
            <a:ext cx="1163228" cy="1347066"/>
          </a:xfrm>
          <a:prstGeom prst="rect">
            <a:avLst/>
          </a:prstGeom>
        </p:spPr>
      </p:pic>
      <p:pic>
        <p:nvPicPr>
          <p:cNvPr id="20" name="Picture 19">
            <a:extLst>
              <a:ext uri="{FF2B5EF4-FFF2-40B4-BE49-F238E27FC236}">
                <a16:creationId xmlns:a16="http://schemas.microsoft.com/office/drawing/2014/main" id="{CBF4E603-450F-4475-9F25-F7A286C52F8E}"/>
              </a:ext>
            </a:extLst>
          </p:cNvPr>
          <p:cNvPicPr>
            <a:picLocks noChangeAspect="1"/>
          </p:cNvPicPr>
          <p:nvPr/>
        </p:nvPicPr>
        <p:blipFill rotWithShape="1">
          <a:blip r:embed="rId9" cstate="hqprint">
            <a:extLst>
              <a:ext uri="{28A0092B-C50C-407E-A947-70E740481C1C}">
                <a14:useLocalDpi xmlns:a14="http://schemas.microsoft.com/office/drawing/2010/main"/>
              </a:ext>
            </a:extLst>
          </a:blip>
          <a:srcRect/>
          <a:stretch/>
        </p:blipFill>
        <p:spPr>
          <a:xfrm>
            <a:off x="10153375" y="4497389"/>
            <a:ext cx="1163228" cy="1347066"/>
          </a:xfrm>
          <a:prstGeom prst="rect">
            <a:avLst/>
          </a:prstGeom>
        </p:spPr>
      </p:pic>
      <p:pic>
        <p:nvPicPr>
          <p:cNvPr id="22" name="Picture 21">
            <a:extLst>
              <a:ext uri="{FF2B5EF4-FFF2-40B4-BE49-F238E27FC236}">
                <a16:creationId xmlns:a16="http://schemas.microsoft.com/office/drawing/2014/main" id="{2ADB2EB9-2253-4CBE-B653-C472E6ADDF6F}"/>
              </a:ext>
            </a:extLst>
          </p:cNvPr>
          <p:cNvPicPr>
            <a:picLocks noChangeAspect="1"/>
          </p:cNvPicPr>
          <p:nvPr/>
        </p:nvPicPr>
        <p:blipFill rotWithShape="1">
          <a:blip r:embed="rId10" cstate="hqprint">
            <a:extLst>
              <a:ext uri="{28A0092B-C50C-407E-A947-70E740481C1C}">
                <a14:useLocalDpi xmlns:a14="http://schemas.microsoft.com/office/drawing/2010/main"/>
              </a:ext>
            </a:extLst>
          </a:blip>
          <a:srcRect t="-2"/>
          <a:stretch/>
        </p:blipFill>
        <p:spPr>
          <a:xfrm>
            <a:off x="9005455" y="4519757"/>
            <a:ext cx="1155574" cy="1324698"/>
          </a:xfrm>
          <a:prstGeom prst="rect">
            <a:avLst/>
          </a:prstGeom>
        </p:spPr>
      </p:pic>
      <p:pic>
        <p:nvPicPr>
          <p:cNvPr id="24" name="Picture 23">
            <a:extLst>
              <a:ext uri="{FF2B5EF4-FFF2-40B4-BE49-F238E27FC236}">
                <a16:creationId xmlns:a16="http://schemas.microsoft.com/office/drawing/2014/main" id="{0E3A70EC-0787-489E-B3C1-EF2419F26A61}"/>
              </a:ext>
            </a:extLst>
          </p:cNvPr>
          <p:cNvPicPr>
            <a:picLocks noChangeAspect="1"/>
          </p:cNvPicPr>
          <p:nvPr/>
        </p:nvPicPr>
        <p:blipFill rotWithShape="1">
          <a:blip r:embed="rId11" cstate="hqprint">
            <a:extLst>
              <a:ext uri="{28A0092B-C50C-407E-A947-70E740481C1C}">
                <a14:useLocalDpi xmlns:a14="http://schemas.microsoft.com/office/drawing/2010/main"/>
              </a:ext>
            </a:extLst>
          </a:blip>
          <a:srcRect/>
          <a:stretch/>
        </p:blipFill>
        <p:spPr>
          <a:xfrm>
            <a:off x="7842227" y="4519756"/>
            <a:ext cx="1163228" cy="1324699"/>
          </a:xfrm>
          <a:prstGeom prst="rect">
            <a:avLst/>
          </a:prstGeom>
        </p:spPr>
      </p:pic>
      <p:sp>
        <p:nvSpPr>
          <p:cNvPr id="5" name="Rectangle 4">
            <a:extLst>
              <a:ext uri="{FF2B5EF4-FFF2-40B4-BE49-F238E27FC236}">
                <a16:creationId xmlns:a16="http://schemas.microsoft.com/office/drawing/2014/main" id="{9E17718C-F549-4A61-BEFD-8487C17E37A2}"/>
              </a:ext>
            </a:extLst>
          </p:cNvPr>
          <p:cNvSpPr/>
          <p:nvPr/>
        </p:nvSpPr>
        <p:spPr>
          <a:xfrm>
            <a:off x="7842227" y="1814944"/>
            <a:ext cx="2311148" cy="136893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7CFA93D0-6907-4D79-BDE0-F5EA6FC67955}"/>
              </a:ext>
            </a:extLst>
          </p:cNvPr>
          <p:cNvSpPr/>
          <p:nvPr/>
        </p:nvSpPr>
        <p:spPr>
          <a:xfrm>
            <a:off x="8408705" y="2831172"/>
            <a:ext cx="732893" cy="400110"/>
          </a:xfrm>
          <a:prstGeom prst="rect">
            <a:avLst/>
          </a:prstGeom>
          <a:noFill/>
        </p:spPr>
        <p:txBody>
          <a:bodyPr wrap="square" lIns="91440" tIns="45720" rIns="91440" bIns="45720">
            <a:spAutoFit/>
          </a:bodyPr>
          <a:lstStyle/>
          <a:p>
            <a:pPr algn="ctr"/>
            <a:r>
              <a:rPr lang="en-US" sz="2000" b="1" cap="none" spc="50" dirty="0">
                <a:ln w="9525" cmpd="sng">
                  <a:solidFill>
                    <a:schemeClr val="accent1"/>
                  </a:solidFill>
                  <a:prstDash val="solid"/>
                </a:ln>
                <a:solidFill>
                  <a:srgbClr val="70AD47">
                    <a:tint val="1000"/>
                  </a:srgbClr>
                </a:solidFill>
                <a:effectLst>
                  <a:glow rad="38100">
                    <a:schemeClr val="accent1">
                      <a:alpha val="40000"/>
                    </a:schemeClr>
                  </a:glow>
                </a:effectLst>
              </a:rPr>
              <a:t>1.</a:t>
            </a:r>
          </a:p>
        </p:txBody>
      </p:sp>
      <p:sp>
        <p:nvSpPr>
          <p:cNvPr id="17" name="Rectangle 16">
            <a:extLst>
              <a:ext uri="{FF2B5EF4-FFF2-40B4-BE49-F238E27FC236}">
                <a16:creationId xmlns:a16="http://schemas.microsoft.com/office/drawing/2014/main" id="{D945C0C8-5480-4727-8085-8346A6905BDD}"/>
              </a:ext>
            </a:extLst>
          </p:cNvPr>
          <p:cNvSpPr/>
          <p:nvPr/>
        </p:nvSpPr>
        <p:spPr>
          <a:xfrm>
            <a:off x="9594551" y="2813061"/>
            <a:ext cx="732893" cy="400110"/>
          </a:xfrm>
          <a:prstGeom prst="rect">
            <a:avLst/>
          </a:prstGeom>
          <a:noFill/>
        </p:spPr>
        <p:txBody>
          <a:bodyPr wrap="square" lIns="91440" tIns="45720" rIns="91440" bIns="45720">
            <a:spAutoFit/>
          </a:bodyPr>
          <a:lstStyle/>
          <a:p>
            <a:pPr algn="ctr"/>
            <a:r>
              <a:rPr lang="en-US" sz="2000" b="1" spc="50" dirty="0">
                <a:ln w="9525" cmpd="sng">
                  <a:solidFill>
                    <a:schemeClr val="accent1"/>
                  </a:solidFill>
                  <a:prstDash val="solid"/>
                </a:ln>
                <a:solidFill>
                  <a:srgbClr val="70AD47">
                    <a:tint val="1000"/>
                  </a:srgbClr>
                </a:solidFill>
                <a:effectLst>
                  <a:glow rad="38100">
                    <a:schemeClr val="accent1">
                      <a:alpha val="40000"/>
                    </a:schemeClr>
                  </a:glow>
                </a:effectLst>
              </a:rPr>
              <a:t>2</a:t>
            </a:r>
            <a:r>
              <a:rPr lang="en-US" sz="2000" b="1" cap="none" spc="50" dirty="0">
                <a:ln w="9525" cmpd="sng">
                  <a:solidFill>
                    <a:schemeClr val="accent1"/>
                  </a:solidFill>
                  <a:prstDash val="solid"/>
                </a:ln>
                <a:solidFill>
                  <a:srgbClr val="70AD47">
                    <a:tint val="1000"/>
                  </a:srgbClr>
                </a:solidFill>
                <a:effectLst>
                  <a:glow rad="38100">
                    <a:schemeClr val="accent1">
                      <a:alpha val="40000"/>
                    </a:schemeClr>
                  </a:glow>
                </a:effectLst>
              </a:rPr>
              <a:t>.</a:t>
            </a:r>
          </a:p>
        </p:txBody>
      </p:sp>
      <p:sp>
        <p:nvSpPr>
          <p:cNvPr id="19" name="Rectangle 18">
            <a:extLst>
              <a:ext uri="{FF2B5EF4-FFF2-40B4-BE49-F238E27FC236}">
                <a16:creationId xmlns:a16="http://schemas.microsoft.com/office/drawing/2014/main" id="{4A950CDF-6D46-4CA5-BC27-E63C02368A21}"/>
              </a:ext>
            </a:extLst>
          </p:cNvPr>
          <p:cNvSpPr/>
          <p:nvPr/>
        </p:nvSpPr>
        <p:spPr>
          <a:xfrm>
            <a:off x="10780397" y="2783766"/>
            <a:ext cx="732893" cy="400110"/>
          </a:xfrm>
          <a:prstGeom prst="rect">
            <a:avLst/>
          </a:prstGeom>
          <a:noFill/>
        </p:spPr>
        <p:txBody>
          <a:bodyPr wrap="square" lIns="91440" tIns="45720" rIns="91440" bIns="45720">
            <a:spAutoFit/>
          </a:bodyPr>
          <a:lstStyle/>
          <a:p>
            <a:pPr algn="ctr"/>
            <a:r>
              <a:rPr lang="en-US" sz="2000" b="1" spc="50" dirty="0">
                <a:ln w="9525" cmpd="sng">
                  <a:solidFill>
                    <a:schemeClr val="accent1"/>
                  </a:solidFill>
                  <a:prstDash val="solid"/>
                </a:ln>
                <a:solidFill>
                  <a:srgbClr val="70AD47">
                    <a:tint val="1000"/>
                  </a:srgbClr>
                </a:solidFill>
                <a:effectLst>
                  <a:glow rad="38100">
                    <a:schemeClr val="accent1">
                      <a:alpha val="40000"/>
                    </a:schemeClr>
                  </a:glow>
                </a:effectLst>
              </a:rPr>
              <a:t>3</a:t>
            </a:r>
            <a:r>
              <a:rPr lang="en-US" sz="2000" b="1" cap="none" spc="50" dirty="0">
                <a:ln w="9525" cmpd="sng">
                  <a:solidFill>
                    <a:schemeClr val="accent1"/>
                  </a:solidFill>
                  <a:prstDash val="solid"/>
                </a:ln>
                <a:solidFill>
                  <a:srgbClr val="70AD47">
                    <a:tint val="1000"/>
                  </a:srgbClr>
                </a:solidFill>
                <a:effectLst>
                  <a:glow rad="38100">
                    <a:schemeClr val="accent1">
                      <a:alpha val="40000"/>
                    </a:schemeClr>
                  </a:glow>
                </a:effectLst>
              </a:rPr>
              <a:t>.</a:t>
            </a:r>
          </a:p>
        </p:txBody>
      </p:sp>
      <p:sp>
        <p:nvSpPr>
          <p:cNvPr id="21" name="Rectangle 20">
            <a:extLst>
              <a:ext uri="{FF2B5EF4-FFF2-40B4-BE49-F238E27FC236}">
                <a16:creationId xmlns:a16="http://schemas.microsoft.com/office/drawing/2014/main" id="{28DD435C-540F-4A34-B09B-791C1462B8DF}"/>
              </a:ext>
            </a:extLst>
          </p:cNvPr>
          <p:cNvSpPr/>
          <p:nvPr/>
        </p:nvSpPr>
        <p:spPr>
          <a:xfrm>
            <a:off x="10770208" y="5452898"/>
            <a:ext cx="732893" cy="400110"/>
          </a:xfrm>
          <a:prstGeom prst="rect">
            <a:avLst/>
          </a:prstGeom>
          <a:noFill/>
        </p:spPr>
        <p:txBody>
          <a:bodyPr wrap="square" lIns="91440" tIns="45720" rIns="91440" bIns="45720">
            <a:spAutoFit/>
          </a:bodyPr>
          <a:lstStyle/>
          <a:p>
            <a:pPr algn="ctr"/>
            <a:r>
              <a:rPr lang="en-US" sz="2000" b="1" spc="50" dirty="0">
                <a:ln w="9525" cmpd="sng">
                  <a:solidFill>
                    <a:schemeClr val="accent1"/>
                  </a:solidFill>
                  <a:prstDash val="solid"/>
                </a:ln>
                <a:solidFill>
                  <a:srgbClr val="70AD47">
                    <a:tint val="1000"/>
                  </a:srgbClr>
                </a:solidFill>
                <a:effectLst>
                  <a:glow rad="38100">
                    <a:schemeClr val="accent1">
                      <a:alpha val="40000"/>
                    </a:schemeClr>
                  </a:glow>
                </a:effectLst>
              </a:rPr>
              <a:t>9</a:t>
            </a:r>
            <a:r>
              <a:rPr lang="en-US" sz="2000" b="1" cap="none" spc="50" dirty="0">
                <a:ln w="9525" cmpd="sng">
                  <a:solidFill>
                    <a:schemeClr val="accent1"/>
                  </a:solidFill>
                  <a:prstDash val="solid"/>
                </a:ln>
                <a:solidFill>
                  <a:srgbClr val="70AD47">
                    <a:tint val="1000"/>
                  </a:srgbClr>
                </a:solidFill>
                <a:effectLst>
                  <a:glow rad="38100">
                    <a:schemeClr val="accent1">
                      <a:alpha val="40000"/>
                    </a:schemeClr>
                  </a:glow>
                </a:effectLst>
              </a:rPr>
              <a:t>.</a:t>
            </a:r>
          </a:p>
        </p:txBody>
      </p:sp>
      <p:sp>
        <p:nvSpPr>
          <p:cNvPr id="23" name="Rectangle 22">
            <a:extLst>
              <a:ext uri="{FF2B5EF4-FFF2-40B4-BE49-F238E27FC236}">
                <a16:creationId xmlns:a16="http://schemas.microsoft.com/office/drawing/2014/main" id="{931BD759-1560-4BF9-A101-98C671A67BAE}"/>
              </a:ext>
            </a:extLst>
          </p:cNvPr>
          <p:cNvSpPr/>
          <p:nvPr/>
        </p:nvSpPr>
        <p:spPr>
          <a:xfrm>
            <a:off x="9594551" y="5449683"/>
            <a:ext cx="732893" cy="400110"/>
          </a:xfrm>
          <a:prstGeom prst="rect">
            <a:avLst/>
          </a:prstGeom>
          <a:noFill/>
        </p:spPr>
        <p:txBody>
          <a:bodyPr wrap="square" lIns="91440" tIns="45720" rIns="91440" bIns="45720">
            <a:spAutoFit/>
          </a:bodyPr>
          <a:lstStyle/>
          <a:p>
            <a:pPr algn="ctr"/>
            <a:r>
              <a:rPr lang="en-US" sz="2000" b="1" spc="50" dirty="0">
                <a:ln w="9525" cmpd="sng">
                  <a:solidFill>
                    <a:schemeClr val="accent1"/>
                  </a:solidFill>
                  <a:prstDash val="solid"/>
                </a:ln>
                <a:solidFill>
                  <a:srgbClr val="70AD47">
                    <a:tint val="1000"/>
                  </a:srgbClr>
                </a:solidFill>
                <a:effectLst>
                  <a:glow rad="38100">
                    <a:schemeClr val="accent1">
                      <a:alpha val="40000"/>
                    </a:schemeClr>
                  </a:glow>
                </a:effectLst>
              </a:rPr>
              <a:t>8</a:t>
            </a:r>
            <a:r>
              <a:rPr lang="en-US" sz="2000" b="1" cap="none" spc="50" dirty="0">
                <a:ln w="9525" cmpd="sng">
                  <a:solidFill>
                    <a:schemeClr val="accent1"/>
                  </a:solidFill>
                  <a:prstDash val="solid"/>
                </a:ln>
                <a:solidFill>
                  <a:srgbClr val="70AD47">
                    <a:tint val="1000"/>
                  </a:srgbClr>
                </a:solidFill>
                <a:effectLst>
                  <a:glow rad="38100">
                    <a:schemeClr val="accent1">
                      <a:alpha val="40000"/>
                    </a:schemeClr>
                  </a:glow>
                </a:effectLst>
              </a:rPr>
              <a:t>.</a:t>
            </a:r>
          </a:p>
        </p:txBody>
      </p:sp>
      <p:sp>
        <p:nvSpPr>
          <p:cNvPr id="25" name="Rectangle 24">
            <a:extLst>
              <a:ext uri="{FF2B5EF4-FFF2-40B4-BE49-F238E27FC236}">
                <a16:creationId xmlns:a16="http://schemas.microsoft.com/office/drawing/2014/main" id="{022F1D48-7A71-4F7C-A6BD-2FCF9D4B9025}"/>
              </a:ext>
            </a:extLst>
          </p:cNvPr>
          <p:cNvSpPr/>
          <p:nvPr/>
        </p:nvSpPr>
        <p:spPr>
          <a:xfrm>
            <a:off x="8398693" y="5444346"/>
            <a:ext cx="732893" cy="400110"/>
          </a:xfrm>
          <a:prstGeom prst="rect">
            <a:avLst/>
          </a:prstGeom>
          <a:noFill/>
        </p:spPr>
        <p:txBody>
          <a:bodyPr wrap="square" lIns="91440" tIns="45720" rIns="91440" bIns="45720">
            <a:spAutoFit/>
          </a:bodyPr>
          <a:lstStyle/>
          <a:p>
            <a:pPr algn="ctr"/>
            <a:r>
              <a:rPr lang="en-US" sz="2000" b="1" spc="50" dirty="0">
                <a:ln w="9525" cmpd="sng">
                  <a:solidFill>
                    <a:schemeClr val="accent1"/>
                  </a:solidFill>
                  <a:prstDash val="solid"/>
                </a:ln>
                <a:solidFill>
                  <a:srgbClr val="70AD47">
                    <a:tint val="1000"/>
                  </a:srgbClr>
                </a:solidFill>
                <a:effectLst>
                  <a:glow rad="38100">
                    <a:schemeClr val="accent1">
                      <a:alpha val="40000"/>
                    </a:schemeClr>
                  </a:glow>
                </a:effectLst>
              </a:rPr>
              <a:t>7</a:t>
            </a:r>
            <a:r>
              <a:rPr lang="en-US" sz="2000" b="1" cap="none" spc="50" dirty="0">
                <a:ln w="9525" cmpd="sng">
                  <a:solidFill>
                    <a:schemeClr val="accent1"/>
                  </a:solidFill>
                  <a:prstDash val="solid"/>
                </a:ln>
                <a:solidFill>
                  <a:srgbClr val="70AD47">
                    <a:tint val="1000"/>
                  </a:srgbClr>
                </a:solidFill>
                <a:effectLst>
                  <a:glow rad="38100">
                    <a:schemeClr val="accent1">
                      <a:alpha val="40000"/>
                    </a:schemeClr>
                  </a:glow>
                </a:effectLst>
              </a:rPr>
              <a:t>.</a:t>
            </a:r>
          </a:p>
        </p:txBody>
      </p:sp>
      <p:sp>
        <p:nvSpPr>
          <p:cNvPr id="26" name="Rectangle 25">
            <a:extLst>
              <a:ext uri="{FF2B5EF4-FFF2-40B4-BE49-F238E27FC236}">
                <a16:creationId xmlns:a16="http://schemas.microsoft.com/office/drawing/2014/main" id="{43B4AB66-11BC-47C5-8091-C46F37976F21}"/>
              </a:ext>
            </a:extLst>
          </p:cNvPr>
          <p:cNvSpPr/>
          <p:nvPr/>
        </p:nvSpPr>
        <p:spPr>
          <a:xfrm>
            <a:off x="9594551" y="4095693"/>
            <a:ext cx="732893" cy="400110"/>
          </a:xfrm>
          <a:prstGeom prst="rect">
            <a:avLst/>
          </a:prstGeom>
          <a:noFill/>
        </p:spPr>
        <p:txBody>
          <a:bodyPr wrap="square" lIns="91440" tIns="45720" rIns="91440" bIns="45720">
            <a:spAutoFit/>
          </a:bodyPr>
          <a:lstStyle/>
          <a:p>
            <a:pPr algn="ctr"/>
            <a:r>
              <a:rPr lang="en-US" sz="2000" b="1" spc="50" dirty="0">
                <a:ln w="9525" cmpd="sng">
                  <a:solidFill>
                    <a:schemeClr val="accent1"/>
                  </a:solidFill>
                  <a:prstDash val="solid"/>
                </a:ln>
                <a:solidFill>
                  <a:srgbClr val="70AD47">
                    <a:tint val="1000"/>
                  </a:srgbClr>
                </a:solidFill>
                <a:effectLst>
                  <a:glow rad="38100">
                    <a:schemeClr val="accent1">
                      <a:alpha val="40000"/>
                    </a:schemeClr>
                  </a:glow>
                </a:effectLst>
              </a:rPr>
              <a:t>5</a:t>
            </a:r>
            <a:r>
              <a:rPr lang="en-US" sz="2000" b="1" cap="none" spc="50" dirty="0">
                <a:ln w="9525" cmpd="sng">
                  <a:solidFill>
                    <a:schemeClr val="accent1"/>
                  </a:solidFill>
                  <a:prstDash val="solid"/>
                </a:ln>
                <a:solidFill>
                  <a:srgbClr val="70AD47">
                    <a:tint val="1000"/>
                  </a:srgbClr>
                </a:solidFill>
                <a:effectLst>
                  <a:glow rad="38100">
                    <a:schemeClr val="accent1">
                      <a:alpha val="40000"/>
                    </a:schemeClr>
                  </a:glow>
                </a:effectLst>
              </a:rPr>
              <a:t>.</a:t>
            </a:r>
          </a:p>
        </p:txBody>
      </p:sp>
      <p:sp>
        <p:nvSpPr>
          <p:cNvPr id="27" name="Rectangle 26">
            <a:extLst>
              <a:ext uri="{FF2B5EF4-FFF2-40B4-BE49-F238E27FC236}">
                <a16:creationId xmlns:a16="http://schemas.microsoft.com/office/drawing/2014/main" id="{1EDA861C-7E36-4DA0-A3B4-F93E92260850}"/>
              </a:ext>
            </a:extLst>
          </p:cNvPr>
          <p:cNvSpPr/>
          <p:nvPr/>
        </p:nvSpPr>
        <p:spPr>
          <a:xfrm>
            <a:off x="8408704" y="4118099"/>
            <a:ext cx="732893" cy="400110"/>
          </a:xfrm>
          <a:prstGeom prst="rect">
            <a:avLst/>
          </a:prstGeom>
          <a:noFill/>
        </p:spPr>
        <p:txBody>
          <a:bodyPr wrap="square" lIns="91440" tIns="45720" rIns="91440" bIns="45720">
            <a:spAutoFit/>
          </a:bodyPr>
          <a:lstStyle/>
          <a:p>
            <a:pPr algn="ctr"/>
            <a:r>
              <a:rPr lang="en-US" sz="2000" b="1" spc="50" dirty="0">
                <a:ln w="9525" cmpd="sng">
                  <a:solidFill>
                    <a:schemeClr val="accent1"/>
                  </a:solidFill>
                  <a:prstDash val="solid"/>
                </a:ln>
                <a:solidFill>
                  <a:srgbClr val="70AD47">
                    <a:tint val="1000"/>
                  </a:srgbClr>
                </a:solidFill>
                <a:effectLst>
                  <a:glow rad="38100">
                    <a:schemeClr val="accent1">
                      <a:alpha val="40000"/>
                    </a:schemeClr>
                  </a:glow>
                </a:effectLst>
              </a:rPr>
              <a:t>4</a:t>
            </a:r>
            <a:r>
              <a:rPr lang="en-US" sz="2000" b="1" cap="none" spc="50" dirty="0">
                <a:ln w="9525" cmpd="sng">
                  <a:solidFill>
                    <a:schemeClr val="accent1"/>
                  </a:solidFill>
                  <a:prstDash val="solid"/>
                </a:ln>
                <a:solidFill>
                  <a:srgbClr val="70AD47">
                    <a:tint val="1000"/>
                  </a:srgbClr>
                </a:solidFill>
                <a:effectLst>
                  <a:glow rad="38100">
                    <a:schemeClr val="accent1">
                      <a:alpha val="40000"/>
                    </a:schemeClr>
                  </a:glow>
                </a:effectLst>
              </a:rPr>
              <a:t>.</a:t>
            </a:r>
          </a:p>
        </p:txBody>
      </p:sp>
      <p:sp>
        <p:nvSpPr>
          <p:cNvPr id="28" name="Rectangle 27">
            <a:extLst>
              <a:ext uri="{FF2B5EF4-FFF2-40B4-BE49-F238E27FC236}">
                <a16:creationId xmlns:a16="http://schemas.microsoft.com/office/drawing/2014/main" id="{807B898D-404E-4067-A799-D15FB5E7A08A}"/>
              </a:ext>
            </a:extLst>
          </p:cNvPr>
          <p:cNvSpPr/>
          <p:nvPr/>
        </p:nvSpPr>
        <p:spPr>
          <a:xfrm>
            <a:off x="10758583" y="4095693"/>
            <a:ext cx="732893" cy="400110"/>
          </a:xfrm>
          <a:prstGeom prst="rect">
            <a:avLst/>
          </a:prstGeom>
          <a:noFill/>
        </p:spPr>
        <p:txBody>
          <a:bodyPr wrap="square" lIns="91440" tIns="45720" rIns="91440" bIns="45720">
            <a:spAutoFit/>
          </a:bodyPr>
          <a:lstStyle/>
          <a:p>
            <a:pPr algn="ctr"/>
            <a:r>
              <a:rPr lang="en-US" sz="2000" b="1" spc="50" dirty="0">
                <a:ln w="9525" cmpd="sng">
                  <a:solidFill>
                    <a:schemeClr val="accent1"/>
                  </a:solidFill>
                  <a:prstDash val="solid"/>
                </a:ln>
                <a:solidFill>
                  <a:srgbClr val="70AD47">
                    <a:tint val="1000"/>
                  </a:srgbClr>
                </a:solidFill>
                <a:effectLst>
                  <a:glow rad="38100">
                    <a:schemeClr val="accent1">
                      <a:alpha val="40000"/>
                    </a:schemeClr>
                  </a:glow>
                </a:effectLst>
              </a:rPr>
              <a:t>6</a:t>
            </a:r>
            <a:r>
              <a:rPr lang="en-US" sz="2000" b="1" cap="none" spc="50" dirty="0">
                <a:ln w="9525" cmpd="sng">
                  <a:solidFill>
                    <a:schemeClr val="accent1"/>
                  </a:solidFill>
                  <a:prstDash val="solid"/>
                </a:ln>
                <a:solidFill>
                  <a:srgbClr val="70AD47">
                    <a:tint val="1000"/>
                  </a:srgbClr>
                </a:solidFill>
                <a:effectLst>
                  <a:glow rad="38100">
                    <a:schemeClr val="accent1">
                      <a:alpha val="40000"/>
                    </a:schemeClr>
                  </a:glow>
                </a:effectLst>
              </a:rPr>
              <a:t>.</a:t>
            </a:r>
          </a:p>
        </p:txBody>
      </p:sp>
    </p:spTree>
    <p:extLst>
      <p:ext uri="{BB962C8B-B14F-4D97-AF65-F5344CB8AC3E}">
        <p14:creationId xmlns:p14="http://schemas.microsoft.com/office/powerpoint/2010/main" val="2100655410"/>
      </p:ext>
    </p:extLst>
  </p:cSld>
  <p:clrMapOvr>
    <a:masterClrMapping/>
  </p:clrMapOvr>
  <p:transition spd="slow">
    <p:wipe dir="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47C12-2709-4071-844E-770CEDFC189F}"/>
              </a:ext>
            </a:extLst>
          </p:cNvPr>
          <p:cNvSpPr>
            <a:spLocks noGrp="1"/>
          </p:cNvSpPr>
          <p:nvPr>
            <p:ph type="title"/>
          </p:nvPr>
        </p:nvSpPr>
        <p:spPr/>
        <p:txBody>
          <a:bodyPr/>
          <a:lstStyle/>
          <a:p>
            <a:r>
              <a:rPr lang="en-US" dirty="0">
                <a:solidFill>
                  <a:schemeClr val="bg1"/>
                </a:solidFill>
              </a:rPr>
              <a:t>Missouri Synod Deaf Missions Organize</a:t>
            </a:r>
          </a:p>
        </p:txBody>
      </p:sp>
      <p:sp>
        <p:nvSpPr>
          <p:cNvPr id="3" name="Content Placeholder 2">
            <a:extLst>
              <a:ext uri="{FF2B5EF4-FFF2-40B4-BE49-F238E27FC236}">
                <a16:creationId xmlns:a16="http://schemas.microsoft.com/office/drawing/2014/main" id="{C4D56B68-3C04-47B9-A224-A516C303F6BA}"/>
              </a:ext>
            </a:extLst>
          </p:cNvPr>
          <p:cNvSpPr>
            <a:spLocks noGrp="1"/>
          </p:cNvSpPr>
          <p:nvPr>
            <p:ph idx="1"/>
          </p:nvPr>
        </p:nvSpPr>
        <p:spPr>
          <a:xfrm>
            <a:off x="838200" y="1825625"/>
            <a:ext cx="6338455" cy="4351338"/>
          </a:xfrm>
        </p:spPr>
        <p:txBody>
          <a:bodyPr>
            <a:normAutofit/>
          </a:bodyPr>
          <a:lstStyle/>
          <a:p>
            <a:r>
              <a:rPr lang="en-US" sz="3200" dirty="0">
                <a:solidFill>
                  <a:schemeClr val="bg1"/>
                </a:solidFill>
              </a:rPr>
              <a:t>On May 13, 1903, eight missionaries meet in Chicago and form Ephphatha Conference.</a:t>
            </a:r>
          </a:p>
          <a:p>
            <a:r>
              <a:rPr lang="en-US" sz="3200" dirty="0">
                <a:solidFill>
                  <a:schemeClr val="bg1"/>
                </a:solidFill>
              </a:rPr>
              <a:t>EC functions like a regular pastoral conference, but the topics focus on Deaf work.</a:t>
            </a:r>
          </a:p>
          <a:p>
            <a:pPr marL="0" indent="0">
              <a:buNone/>
            </a:pPr>
            <a:endParaRPr lang="en-US" sz="3200" dirty="0">
              <a:solidFill>
                <a:schemeClr val="bg1"/>
              </a:solidFill>
            </a:endParaRPr>
          </a:p>
        </p:txBody>
      </p:sp>
      <p:pic>
        <p:nvPicPr>
          <p:cNvPr id="6" name="Picture 5">
            <a:extLst>
              <a:ext uri="{FF2B5EF4-FFF2-40B4-BE49-F238E27FC236}">
                <a16:creationId xmlns:a16="http://schemas.microsoft.com/office/drawing/2014/main" id="{9DBD6CC2-200C-4D7B-A7FB-589ED0CAD6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16331" y="1825625"/>
            <a:ext cx="3022725" cy="4198802"/>
          </a:xfrm>
          <a:prstGeom prst="rect">
            <a:avLst/>
          </a:prstGeom>
        </p:spPr>
      </p:pic>
    </p:spTree>
    <p:extLst>
      <p:ext uri="{BB962C8B-B14F-4D97-AF65-F5344CB8AC3E}">
        <p14:creationId xmlns:p14="http://schemas.microsoft.com/office/powerpoint/2010/main" val="4085798607"/>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47C12-2709-4071-844E-770CEDFC189F}"/>
              </a:ext>
            </a:extLst>
          </p:cNvPr>
          <p:cNvSpPr>
            <a:spLocks noGrp="1"/>
          </p:cNvSpPr>
          <p:nvPr>
            <p:ph type="title"/>
          </p:nvPr>
        </p:nvSpPr>
        <p:spPr/>
        <p:txBody>
          <a:bodyPr/>
          <a:lstStyle/>
          <a:p>
            <a:r>
              <a:rPr lang="en-US" dirty="0">
                <a:solidFill>
                  <a:schemeClr val="bg1"/>
                </a:solidFill>
              </a:rPr>
              <a:t>Missouri Synod Deaf Missions Organize</a:t>
            </a:r>
          </a:p>
        </p:txBody>
      </p:sp>
      <p:sp>
        <p:nvSpPr>
          <p:cNvPr id="3" name="Content Placeholder 2">
            <a:extLst>
              <a:ext uri="{FF2B5EF4-FFF2-40B4-BE49-F238E27FC236}">
                <a16:creationId xmlns:a16="http://schemas.microsoft.com/office/drawing/2014/main" id="{C4D56B68-3C04-47B9-A224-A516C303F6BA}"/>
              </a:ext>
            </a:extLst>
          </p:cNvPr>
          <p:cNvSpPr>
            <a:spLocks noGrp="1"/>
          </p:cNvSpPr>
          <p:nvPr>
            <p:ph idx="1"/>
          </p:nvPr>
        </p:nvSpPr>
        <p:spPr>
          <a:xfrm>
            <a:off x="838200" y="1825625"/>
            <a:ext cx="6615545" cy="4339646"/>
          </a:xfrm>
        </p:spPr>
        <p:txBody>
          <a:bodyPr>
            <a:normAutofit/>
          </a:bodyPr>
          <a:lstStyle/>
          <a:p>
            <a:r>
              <a:rPr lang="en-US" sz="3200" dirty="0">
                <a:solidFill>
                  <a:schemeClr val="bg1"/>
                </a:solidFill>
              </a:rPr>
              <a:t>Occasionally, articles about Deaf missions appeared in various Synod publications, but it wasn’t enough.</a:t>
            </a:r>
          </a:p>
          <a:p>
            <a:r>
              <a:rPr lang="en-US" sz="3200" dirty="0">
                <a:solidFill>
                  <a:schemeClr val="bg1"/>
                </a:solidFill>
              </a:rPr>
              <a:t>In January 1909 the Deaf Mission Board launches a new magazine – </a:t>
            </a:r>
            <a:r>
              <a:rPr lang="en-US" sz="3200" i="1" dirty="0">
                <a:solidFill>
                  <a:schemeClr val="bg1"/>
                </a:solidFill>
              </a:rPr>
              <a:t>The Deaf Lutheran: A Missionary Monthly</a:t>
            </a:r>
            <a:r>
              <a:rPr lang="en-US" sz="3200" dirty="0">
                <a:solidFill>
                  <a:schemeClr val="bg1"/>
                </a:solidFill>
              </a:rPr>
              <a:t>.</a:t>
            </a:r>
          </a:p>
          <a:p>
            <a:r>
              <a:rPr lang="en-US" sz="3200" dirty="0">
                <a:solidFill>
                  <a:schemeClr val="bg1"/>
                </a:solidFill>
              </a:rPr>
              <a:t>The first editor was Rev. Traugott </a:t>
            </a:r>
            <a:r>
              <a:rPr lang="en-US" sz="3200" dirty="0" err="1">
                <a:solidFill>
                  <a:schemeClr val="bg1"/>
                </a:solidFill>
              </a:rPr>
              <a:t>Wangerin</a:t>
            </a:r>
            <a:r>
              <a:rPr lang="en-US" sz="3200" dirty="0">
                <a:solidFill>
                  <a:schemeClr val="bg1"/>
                </a:solidFill>
              </a:rPr>
              <a:t> of Milwaukee.</a:t>
            </a:r>
          </a:p>
        </p:txBody>
      </p:sp>
      <p:pic>
        <p:nvPicPr>
          <p:cNvPr id="5" name="Picture 4">
            <a:extLst>
              <a:ext uri="{FF2B5EF4-FFF2-40B4-BE49-F238E27FC236}">
                <a16:creationId xmlns:a16="http://schemas.microsoft.com/office/drawing/2014/main" id="{2A6DB68A-20BF-4933-A577-22C3F5142E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23564" y="1690068"/>
            <a:ext cx="3124199" cy="4475203"/>
          </a:xfrm>
          <a:prstGeom prst="rect">
            <a:avLst/>
          </a:prstGeom>
        </p:spPr>
      </p:pic>
    </p:spTree>
    <p:extLst>
      <p:ext uri="{BB962C8B-B14F-4D97-AF65-F5344CB8AC3E}">
        <p14:creationId xmlns:p14="http://schemas.microsoft.com/office/powerpoint/2010/main" val="3885750707"/>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47C12-2709-4071-844E-770CEDFC189F}"/>
              </a:ext>
            </a:extLst>
          </p:cNvPr>
          <p:cNvSpPr>
            <a:spLocks noGrp="1"/>
          </p:cNvSpPr>
          <p:nvPr>
            <p:ph type="title"/>
          </p:nvPr>
        </p:nvSpPr>
        <p:spPr/>
        <p:txBody>
          <a:bodyPr/>
          <a:lstStyle/>
          <a:p>
            <a:r>
              <a:rPr lang="en-US" dirty="0">
                <a:solidFill>
                  <a:schemeClr val="bg1"/>
                </a:solidFill>
              </a:rPr>
              <a:t>Missouri Synod Deaf Missions Organize</a:t>
            </a:r>
          </a:p>
        </p:txBody>
      </p:sp>
      <p:sp>
        <p:nvSpPr>
          <p:cNvPr id="3" name="Content Placeholder 2">
            <a:extLst>
              <a:ext uri="{FF2B5EF4-FFF2-40B4-BE49-F238E27FC236}">
                <a16:creationId xmlns:a16="http://schemas.microsoft.com/office/drawing/2014/main" id="{C4D56B68-3C04-47B9-A224-A516C303F6BA}"/>
              </a:ext>
            </a:extLst>
          </p:cNvPr>
          <p:cNvSpPr>
            <a:spLocks noGrp="1"/>
          </p:cNvSpPr>
          <p:nvPr>
            <p:ph idx="1"/>
          </p:nvPr>
        </p:nvSpPr>
        <p:spPr>
          <a:xfrm>
            <a:off x="838200" y="1825625"/>
            <a:ext cx="7100455" cy="4339646"/>
          </a:xfrm>
        </p:spPr>
        <p:txBody>
          <a:bodyPr>
            <a:normAutofit fontScale="92500" lnSpcReduction="10000"/>
          </a:bodyPr>
          <a:lstStyle/>
          <a:p>
            <a:pPr marL="0" indent="0">
              <a:buNone/>
            </a:pPr>
            <a:r>
              <a:rPr lang="en-US" sz="3200" dirty="0">
                <a:solidFill>
                  <a:schemeClr val="bg1"/>
                </a:solidFill>
              </a:rPr>
              <a:t>Purposes of </a:t>
            </a:r>
            <a:r>
              <a:rPr lang="en-US" sz="3200" i="1" dirty="0">
                <a:solidFill>
                  <a:schemeClr val="bg1"/>
                </a:solidFill>
              </a:rPr>
              <a:t>The Deaf Lutheran</a:t>
            </a:r>
            <a:r>
              <a:rPr lang="en-US" sz="3200" dirty="0">
                <a:solidFill>
                  <a:schemeClr val="bg1"/>
                </a:solidFill>
              </a:rPr>
              <a:t>:</a:t>
            </a:r>
          </a:p>
          <a:p>
            <a:pPr marL="914400" indent="-457200">
              <a:buFont typeface="+mj-lt"/>
              <a:buAutoNum type="arabicParenR"/>
            </a:pPr>
            <a:r>
              <a:rPr lang="en-US" sz="3200" dirty="0">
                <a:solidFill>
                  <a:schemeClr val="bg1"/>
                </a:solidFill>
              </a:rPr>
              <a:t>To provide articles for spiritual and moral improvement of the readers,</a:t>
            </a:r>
          </a:p>
          <a:p>
            <a:pPr marL="914400" indent="-457200">
              <a:buFont typeface="+mj-lt"/>
              <a:buAutoNum type="arabicParenR"/>
            </a:pPr>
            <a:r>
              <a:rPr lang="en-US" sz="3200" dirty="0">
                <a:solidFill>
                  <a:schemeClr val="bg1"/>
                </a:solidFill>
              </a:rPr>
              <a:t>To provide news on mission activities and keep readers in touch,</a:t>
            </a:r>
          </a:p>
          <a:p>
            <a:pPr marL="914400" indent="-457200">
              <a:buFont typeface="+mj-lt"/>
              <a:buAutoNum type="arabicParenR"/>
            </a:pPr>
            <a:r>
              <a:rPr lang="en-US" sz="3200" dirty="0">
                <a:solidFill>
                  <a:schemeClr val="bg1"/>
                </a:solidFill>
              </a:rPr>
              <a:t>To show what true Lutheranism believes, teaches, and confesses in word and deed,</a:t>
            </a:r>
          </a:p>
          <a:p>
            <a:pPr marL="914400" indent="-457200">
              <a:buFont typeface="+mj-lt"/>
              <a:buAutoNum type="arabicParenR"/>
            </a:pPr>
            <a:r>
              <a:rPr lang="en-US" sz="3200" dirty="0">
                <a:solidFill>
                  <a:schemeClr val="bg1"/>
                </a:solidFill>
              </a:rPr>
              <a:t>To recruit financial support for the mission.</a:t>
            </a:r>
          </a:p>
        </p:txBody>
      </p:sp>
      <p:pic>
        <p:nvPicPr>
          <p:cNvPr id="5" name="Picture 4">
            <a:extLst>
              <a:ext uri="{FF2B5EF4-FFF2-40B4-BE49-F238E27FC236}">
                <a16:creationId xmlns:a16="http://schemas.microsoft.com/office/drawing/2014/main" id="{2A6DB68A-20BF-4933-A577-22C3F5142E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23564" y="1690068"/>
            <a:ext cx="3124199" cy="4475203"/>
          </a:xfrm>
          <a:prstGeom prst="rect">
            <a:avLst/>
          </a:prstGeom>
        </p:spPr>
      </p:pic>
    </p:spTree>
    <p:extLst>
      <p:ext uri="{BB962C8B-B14F-4D97-AF65-F5344CB8AC3E}">
        <p14:creationId xmlns:p14="http://schemas.microsoft.com/office/powerpoint/2010/main" val="2963241722"/>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left)">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left)">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left)">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B2FC271-A74E-4A7E-94E2-7AA13F74624A}"/>
              </a:ext>
            </a:extLst>
          </p:cNvPr>
          <p:cNvSpPr>
            <a:spLocks noGrp="1"/>
          </p:cNvSpPr>
          <p:nvPr>
            <p:ph type="ctrTitle"/>
          </p:nvPr>
        </p:nvSpPr>
        <p:spPr/>
        <p:txBody>
          <a:bodyPr/>
          <a:lstStyle/>
          <a:p>
            <a:r>
              <a:rPr lang="en-US" dirty="0">
                <a:solidFill>
                  <a:schemeClr val="bg1"/>
                </a:solidFill>
              </a:rPr>
              <a:t>1909              1949</a:t>
            </a:r>
          </a:p>
        </p:txBody>
      </p:sp>
      <p:sp>
        <p:nvSpPr>
          <p:cNvPr id="7" name="Arrow: Curved Down 6">
            <a:extLst>
              <a:ext uri="{FF2B5EF4-FFF2-40B4-BE49-F238E27FC236}">
                <a16:creationId xmlns:a16="http://schemas.microsoft.com/office/drawing/2014/main" id="{21B3B1DB-1402-44BE-B9AE-CF5C1A573877}"/>
              </a:ext>
            </a:extLst>
          </p:cNvPr>
          <p:cNvSpPr/>
          <p:nvPr/>
        </p:nvSpPr>
        <p:spPr>
          <a:xfrm>
            <a:off x="4017818" y="1510145"/>
            <a:ext cx="4294909" cy="1191491"/>
          </a:xfrm>
          <a:prstGeom prst="curvedDown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809097959"/>
      </p:ext>
    </p:extLst>
  </p:cSld>
  <p:clrMapOvr>
    <a:masterClrMapping/>
  </p:clrMapOvr>
  <p:transition spd="slow">
    <p:wipe dir="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47C12-2709-4071-844E-770CEDFC189F}"/>
              </a:ext>
            </a:extLst>
          </p:cNvPr>
          <p:cNvSpPr>
            <a:spLocks noGrp="1"/>
          </p:cNvSpPr>
          <p:nvPr>
            <p:ph type="title"/>
          </p:nvPr>
        </p:nvSpPr>
        <p:spPr/>
        <p:txBody>
          <a:bodyPr/>
          <a:lstStyle/>
          <a:p>
            <a:r>
              <a:rPr lang="en-US" dirty="0">
                <a:solidFill>
                  <a:schemeClr val="bg1"/>
                </a:solidFill>
              </a:rPr>
              <a:t>Regional Conferences</a:t>
            </a:r>
          </a:p>
        </p:txBody>
      </p:sp>
      <p:sp>
        <p:nvSpPr>
          <p:cNvPr id="3" name="Content Placeholder 2">
            <a:extLst>
              <a:ext uri="{FF2B5EF4-FFF2-40B4-BE49-F238E27FC236}">
                <a16:creationId xmlns:a16="http://schemas.microsoft.com/office/drawing/2014/main" id="{C4D56B68-3C04-47B9-A224-A516C303F6BA}"/>
              </a:ext>
            </a:extLst>
          </p:cNvPr>
          <p:cNvSpPr>
            <a:spLocks noGrp="1"/>
          </p:cNvSpPr>
          <p:nvPr>
            <p:ph idx="1"/>
          </p:nvPr>
        </p:nvSpPr>
        <p:spPr>
          <a:xfrm>
            <a:off x="838200" y="1825625"/>
            <a:ext cx="5881255" cy="4351338"/>
          </a:xfrm>
        </p:spPr>
        <p:txBody>
          <a:bodyPr>
            <a:normAutofit/>
          </a:bodyPr>
          <a:lstStyle/>
          <a:p>
            <a:r>
              <a:rPr lang="en-US" sz="3200" dirty="0">
                <a:solidFill>
                  <a:schemeClr val="bg1"/>
                </a:solidFill>
              </a:rPr>
              <a:t>The suggestion of conferences for Deaf lay people first appeared in the minutes of the 1938 Ephphatha Conference.</a:t>
            </a:r>
          </a:p>
          <a:p>
            <a:r>
              <a:rPr lang="en-US" sz="3200" dirty="0">
                <a:solidFill>
                  <a:schemeClr val="bg1"/>
                </a:solidFill>
              </a:rPr>
              <a:t>The first regional conference (Dixie) was held eleven year later at Shreveport, Louisiana, on January 29-30, 1949.</a:t>
            </a:r>
          </a:p>
        </p:txBody>
      </p:sp>
      <p:sp>
        <p:nvSpPr>
          <p:cNvPr id="6" name="TextBox 5">
            <a:extLst>
              <a:ext uri="{FF2B5EF4-FFF2-40B4-BE49-F238E27FC236}">
                <a16:creationId xmlns:a16="http://schemas.microsoft.com/office/drawing/2014/main" id="{A5D941EB-C308-4F99-8ECC-B8FA8EB79E9A}"/>
              </a:ext>
            </a:extLst>
          </p:cNvPr>
          <p:cNvSpPr txBox="1"/>
          <p:nvPr/>
        </p:nvSpPr>
        <p:spPr>
          <a:xfrm>
            <a:off x="8714510" y="5946131"/>
            <a:ext cx="3089565" cy="230832"/>
          </a:xfrm>
          <a:prstGeom prst="rect">
            <a:avLst/>
          </a:prstGeom>
          <a:noFill/>
        </p:spPr>
        <p:txBody>
          <a:bodyPr wrap="square" rtlCol="0">
            <a:spAutoFit/>
          </a:bodyPr>
          <a:lstStyle/>
          <a:p>
            <a:r>
              <a:rPr lang="en-US" sz="900" dirty="0">
                <a:hlinkClick r:id="rId3" tooltip="http://www.creducation.org/resources/class_meetings/effective_meeting_attributes.html"/>
              </a:rPr>
              <a:t>This Photo</a:t>
            </a:r>
            <a:r>
              <a:rPr lang="en-US" sz="900" dirty="0"/>
              <a:t> by Unknown Author is licensed under </a:t>
            </a:r>
            <a:r>
              <a:rPr lang="en-US" sz="900" dirty="0">
                <a:hlinkClick r:id="rId4" tooltip="https://creativecommons.org/licenses/by-nc-sa/2.5/"/>
              </a:rPr>
              <a:t>CC BY-NC-SA</a:t>
            </a:r>
            <a:endParaRPr lang="en-US" sz="900" dirty="0"/>
          </a:p>
        </p:txBody>
      </p:sp>
      <p:pic>
        <p:nvPicPr>
          <p:cNvPr id="8" name="Picture 7">
            <a:extLst>
              <a:ext uri="{FF2B5EF4-FFF2-40B4-BE49-F238E27FC236}">
                <a16:creationId xmlns:a16="http://schemas.microsoft.com/office/drawing/2014/main" id="{26F44C32-E73C-4152-BF7C-97E944127C7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19455" y="1845579"/>
            <a:ext cx="4745758" cy="3490110"/>
          </a:xfrm>
          <a:prstGeom prst="rect">
            <a:avLst/>
          </a:prstGeom>
        </p:spPr>
      </p:pic>
    </p:spTree>
    <p:extLst>
      <p:ext uri="{BB962C8B-B14F-4D97-AF65-F5344CB8AC3E}">
        <p14:creationId xmlns:p14="http://schemas.microsoft.com/office/powerpoint/2010/main" val="655032735"/>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47C12-2709-4071-844E-770CEDFC189F}"/>
              </a:ext>
            </a:extLst>
          </p:cNvPr>
          <p:cNvSpPr>
            <a:spLocks noGrp="1"/>
          </p:cNvSpPr>
          <p:nvPr>
            <p:ph type="title"/>
          </p:nvPr>
        </p:nvSpPr>
        <p:spPr/>
        <p:txBody>
          <a:bodyPr/>
          <a:lstStyle/>
          <a:p>
            <a:r>
              <a:rPr lang="en-US" dirty="0">
                <a:solidFill>
                  <a:schemeClr val="bg1"/>
                </a:solidFill>
              </a:rPr>
              <a:t>Regional Conferences</a:t>
            </a:r>
          </a:p>
        </p:txBody>
      </p:sp>
      <p:sp>
        <p:nvSpPr>
          <p:cNvPr id="3" name="Content Placeholder 2">
            <a:extLst>
              <a:ext uri="{FF2B5EF4-FFF2-40B4-BE49-F238E27FC236}">
                <a16:creationId xmlns:a16="http://schemas.microsoft.com/office/drawing/2014/main" id="{C4D56B68-3C04-47B9-A224-A516C303F6BA}"/>
              </a:ext>
            </a:extLst>
          </p:cNvPr>
          <p:cNvSpPr>
            <a:spLocks noGrp="1"/>
          </p:cNvSpPr>
          <p:nvPr>
            <p:ph idx="1"/>
          </p:nvPr>
        </p:nvSpPr>
        <p:spPr/>
        <p:txBody>
          <a:bodyPr>
            <a:normAutofit/>
          </a:bodyPr>
          <a:lstStyle/>
          <a:p>
            <a:pPr marL="0" indent="0">
              <a:buNone/>
            </a:pPr>
            <a:r>
              <a:rPr lang="en-US" sz="3200" dirty="0">
                <a:solidFill>
                  <a:schemeClr val="bg1"/>
                </a:solidFill>
              </a:rPr>
              <a:t>Objectives of the Dixie conference: </a:t>
            </a:r>
          </a:p>
          <a:p>
            <a:pPr marL="914400" indent="-457200">
              <a:buFont typeface="+mj-lt"/>
              <a:buAutoNum type="arabicPeriod"/>
            </a:pPr>
            <a:r>
              <a:rPr lang="en-US" sz="3200" dirty="0">
                <a:solidFill>
                  <a:schemeClr val="bg1"/>
                </a:solidFill>
              </a:rPr>
              <a:t>stimulation of deaf interest in our Lutheran mission, </a:t>
            </a:r>
          </a:p>
          <a:p>
            <a:pPr marL="914400" indent="-457200">
              <a:buFont typeface="+mj-lt"/>
              <a:buAutoNum type="arabicPeriod"/>
            </a:pPr>
            <a:r>
              <a:rPr lang="en-US" sz="3200" dirty="0">
                <a:solidFill>
                  <a:schemeClr val="bg1"/>
                </a:solidFill>
              </a:rPr>
              <a:t>eradication of an inferiority complex of some deaf, </a:t>
            </a:r>
          </a:p>
          <a:p>
            <a:pPr marL="914400" indent="-457200">
              <a:buFont typeface="+mj-lt"/>
              <a:buAutoNum type="arabicPeriod"/>
            </a:pPr>
            <a:r>
              <a:rPr lang="en-US" sz="3200" dirty="0">
                <a:solidFill>
                  <a:schemeClr val="bg1"/>
                </a:solidFill>
              </a:rPr>
              <a:t>promotion of closer relationship among the deaf and the hearing, and </a:t>
            </a:r>
          </a:p>
          <a:p>
            <a:pPr marL="914400" indent="-457200">
              <a:buFont typeface="+mj-lt"/>
              <a:buAutoNum type="arabicPeriod"/>
            </a:pPr>
            <a:r>
              <a:rPr lang="en-US" sz="3200" dirty="0">
                <a:solidFill>
                  <a:schemeClr val="bg1"/>
                </a:solidFill>
              </a:rPr>
              <a:t>formation of plans for a permanent organization.</a:t>
            </a:r>
          </a:p>
        </p:txBody>
      </p:sp>
    </p:spTree>
    <p:extLst>
      <p:ext uri="{BB962C8B-B14F-4D97-AF65-F5344CB8AC3E}">
        <p14:creationId xmlns:p14="http://schemas.microsoft.com/office/powerpoint/2010/main" val="2176041733"/>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47C12-2709-4071-844E-770CEDFC189F}"/>
              </a:ext>
            </a:extLst>
          </p:cNvPr>
          <p:cNvSpPr>
            <a:spLocks noGrp="1"/>
          </p:cNvSpPr>
          <p:nvPr>
            <p:ph type="title"/>
          </p:nvPr>
        </p:nvSpPr>
        <p:spPr/>
        <p:txBody>
          <a:bodyPr/>
          <a:lstStyle/>
          <a:p>
            <a:r>
              <a:rPr lang="en-US" dirty="0">
                <a:solidFill>
                  <a:schemeClr val="bg1"/>
                </a:solidFill>
              </a:rPr>
              <a:t>Lutheran Deaf Mission Society (I)</a:t>
            </a:r>
          </a:p>
        </p:txBody>
      </p:sp>
      <p:sp>
        <p:nvSpPr>
          <p:cNvPr id="3" name="Content Placeholder 2">
            <a:extLst>
              <a:ext uri="{FF2B5EF4-FFF2-40B4-BE49-F238E27FC236}">
                <a16:creationId xmlns:a16="http://schemas.microsoft.com/office/drawing/2014/main" id="{C4D56B68-3C04-47B9-A224-A516C303F6BA}"/>
              </a:ext>
            </a:extLst>
          </p:cNvPr>
          <p:cNvSpPr>
            <a:spLocks noGrp="1"/>
          </p:cNvSpPr>
          <p:nvPr>
            <p:ph sz="half" idx="1"/>
          </p:nvPr>
        </p:nvSpPr>
        <p:spPr>
          <a:xfrm>
            <a:off x="838199" y="1825625"/>
            <a:ext cx="6651171" cy="4351338"/>
          </a:xfrm>
        </p:spPr>
        <p:txBody>
          <a:bodyPr>
            <a:normAutofit/>
          </a:bodyPr>
          <a:lstStyle/>
          <a:p>
            <a:r>
              <a:rPr lang="en-US" sz="3200" dirty="0">
                <a:solidFill>
                  <a:schemeClr val="bg1"/>
                </a:solidFill>
              </a:rPr>
              <a:t>Rev. George Kraus approaches other pastors on the East Coast, and together they form the Lutheran Deaf Mission Society in 1951.</a:t>
            </a:r>
          </a:p>
          <a:p>
            <a:r>
              <a:rPr lang="en-US" sz="3200" dirty="0">
                <a:solidFill>
                  <a:schemeClr val="bg1"/>
                </a:solidFill>
              </a:rPr>
              <a:t>The purpose of the society is to gather funds for doing mission work among the Deaf of foreign lands.</a:t>
            </a:r>
          </a:p>
        </p:txBody>
      </p:sp>
      <p:pic>
        <p:nvPicPr>
          <p:cNvPr id="6" name="Content Placeholder 5">
            <a:extLst>
              <a:ext uri="{FF2B5EF4-FFF2-40B4-BE49-F238E27FC236}">
                <a16:creationId xmlns:a16="http://schemas.microsoft.com/office/drawing/2014/main" id="{AB0E0AA9-3AA2-4CE6-B25A-89BC01626018}"/>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942218" y="1690688"/>
            <a:ext cx="3594046" cy="4486275"/>
          </a:xfrm>
        </p:spPr>
      </p:pic>
    </p:spTree>
    <p:extLst>
      <p:ext uri="{BB962C8B-B14F-4D97-AF65-F5344CB8AC3E}">
        <p14:creationId xmlns:p14="http://schemas.microsoft.com/office/powerpoint/2010/main" val="1537066944"/>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47C12-2709-4071-844E-770CEDFC189F}"/>
              </a:ext>
            </a:extLst>
          </p:cNvPr>
          <p:cNvSpPr>
            <a:spLocks noGrp="1"/>
          </p:cNvSpPr>
          <p:nvPr>
            <p:ph type="title"/>
          </p:nvPr>
        </p:nvSpPr>
        <p:spPr/>
        <p:txBody>
          <a:bodyPr/>
          <a:lstStyle/>
          <a:p>
            <a:r>
              <a:rPr lang="en-US" dirty="0">
                <a:solidFill>
                  <a:schemeClr val="bg1"/>
                </a:solidFill>
              </a:rPr>
              <a:t>Lutheran Deaf Mission Society (I)</a:t>
            </a:r>
          </a:p>
        </p:txBody>
      </p:sp>
      <p:sp>
        <p:nvSpPr>
          <p:cNvPr id="3" name="Content Placeholder 2">
            <a:extLst>
              <a:ext uri="{FF2B5EF4-FFF2-40B4-BE49-F238E27FC236}">
                <a16:creationId xmlns:a16="http://schemas.microsoft.com/office/drawing/2014/main" id="{C4D56B68-3C04-47B9-A224-A516C303F6BA}"/>
              </a:ext>
            </a:extLst>
          </p:cNvPr>
          <p:cNvSpPr>
            <a:spLocks noGrp="1"/>
          </p:cNvSpPr>
          <p:nvPr>
            <p:ph sz="half" idx="1"/>
          </p:nvPr>
        </p:nvSpPr>
        <p:spPr>
          <a:xfrm>
            <a:off x="838199" y="1825625"/>
            <a:ext cx="6651171" cy="4351338"/>
          </a:xfrm>
        </p:spPr>
        <p:txBody>
          <a:bodyPr>
            <a:normAutofit/>
          </a:bodyPr>
          <a:lstStyle/>
          <a:p>
            <a:r>
              <a:rPr lang="en-US" sz="3200" dirty="0">
                <a:solidFill>
                  <a:schemeClr val="bg1"/>
                </a:solidFill>
              </a:rPr>
              <a:t>LDMS had a rough beginning with some pastors and Deaf preferring to support national and local missions.</a:t>
            </a:r>
          </a:p>
          <a:p>
            <a:r>
              <a:rPr lang="en-US" sz="3200" dirty="0">
                <a:solidFill>
                  <a:schemeClr val="bg1"/>
                </a:solidFill>
              </a:rPr>
              <a:t>The society funded a trip to the Far-East, which resulted in the opening of the first </a:t>
            </a:r>
            <a:r>
              <a:rPr lang="en-US" sz="3200" u="sng" dirty="0">
                <a:solidFill>
                  <a:schemeClr val="bg1"/>
                </a:solidFill>
              </a:rPr>
              <a:t>foreign</a:t>
            </a:r>
            <a:r>
              <a:rPr lang="en-US" sz="3200" dirty="0">
                <a:solidFill>
                  <a:schemeClr val="bg1"/>
                </a:solidFill>
              </a:rPr>
              <a:t> deaf mission work.</a:t>
            </a:r>
          </a:p>
          <a:p>
            <a:r>
              <a:rPr lang="en-US" sz="3200" dirty="0">
                <a:solidFill>
                  <a:schemeClr val="bg1"/>
                </a:solidFill>
              </a:rPr>
              <a:t>LDMS also funded and sent Rev. </a:t>
            </a:r>
            <a:r>
              <a:rPr lang="en-US" sz="3200" dirty="0" err="1">
                <a:solidFill>
                  <a:schemeClr val="bg1"/>
                </a:solidFill>
              </a:rPr>
              <a:t>Gerhold</a:t>
            </a:r>
            <a:r>
              <a:rPr lang="en-US" sz="3200" dirty="0">
                <a:solidFill>
                  <a:schemeClr val="bg1"/>
                </a:solidFill>
              </a:rPr>
              <a:t> on an exploratory mission trip to Ghana and Nigeria.</a:t>
            </a:r>
          </a:p>
          <a:p>
            <a:endParaRPr lang="en-US" sz="3200" dirty="0">
              <a:solidFill>
                <a:schemeClr val="bg1"/>
              </a:solidFill>
            </a:endParaRPr>
          </a:p>
        </p:txBody>
      </p:sp>
      <p:pic>
        <p:nvPicPr>
          <p:cNvPr id="6" name="Content Placeholder 5">
            <a:extLst>
              <a:ext uri="{FF2B5EF4-FFF2-40B4-BE49-F238E27FC236}">
                <a16:creationId xmlns:a16="http://schemas.microsoft.com/office/drawing/2014/main" id="{2E1950CC-2B12-481A-A0BC-3FEE63177C3F}"/>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924801" y="1574771"/>
            <a:ext cx="3619630" cy="4602192"/>
          </a:xfrm>
        </p:spPr>
      </p:pic>
    </p:spTree>
    <p:extLst>
      <p:ext uri="{BB962C8B-B14F-4D97-AF65-F5344CB8AC3E}">
        <p14:creationId xmlns:p14="http://schemas.microsoft.com/office/powerpoint/2010/main" val="2225428364"/>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47C12-2709-4071-844E-770CEDFC189F}"/>
              </a:ext>
            </a:extLst>
          </p:cNvPr>
          <p:cNvSpPr>
            <a:spLocks noGrp="1"/>
          </p:cNvSpPr>
          <p:nvPr>
            <p:ph type="title"/>
          </p:nvPr>
        </p:nvSpPr>
        <p:spPr/>
        <p:txBody>
          <a:bodyPr/>
          <a:lstStyle/>
          <a:p>
            <a:r>
              <a:rPr lang="en-US" dirty="0">
                <a:solidFill>
                  <a:schemeClr val="bg1"/>
                </a:solidFill>
              </a:rPr>
              <a:t>A Push for a National Conference – 1</a:t>
            </a:r>
            <a:r>
              <a:rPr lang="en-US" baseline="30000" dirty="0">
                <a:solidFill>
                  <a:schemeClr val="bg1"/>
                </a:solidFill>
              </a:rPr>
              <a:t>st</a:t>
            </a:r>
            <a:r>
              <a:rPr lang="en-US" dirty="0">
                <a:solidFill>
                  <a:schemeClr val="bg1"/>
                </a:solidFill>
              </a:rPr>
              <a:t> Try</a:t>
            </a:r>
          </a:p>
        </p:txBody>
      </p:sp>
      <p:sp>
        <p:nvSpPr>
          <p:cNvPr id="4" name="Content Placeholder 3">
            <a:extLst>
              <a:ext uri="{FF2B5EF4-FFF2-40B4-BE49-F238E27FC236}">
                <a16:creationId xmlns:a16="http://schemas.microsoft.com/office/drawing/2014/main" id="{270108FF-16DB-4EA0-823D-C67026823BB0}"/>
              </a:ext>
            </a:extLst>
          </p:cNvPr>
          <p:cNvSpPr>
            <a:spLocks noGrp="1"/>
          </p:cNvSpPr>
          <p:nvPr>
            <p:ph sz="half" idx="1"/>
          </p:nvPr>
        </p:nvSpPr>
        <p:spPr>
          <a:xfrm>
            <a:off x="838199" y="1825625"/>
            <a:ext cx="7682345" cy="4351338"/>
          </a:xfrm>
        </p:spPr>
        <p:txBody>
          <a:bodyPr>
            <a:normAutofit fontScale="92500"/>
          </a:bodyPr>
          <a:lstStyle/>
          <a:p>
            <a:r>
              <a:rPr lang="en-US" sz="3200" dirty="0">
                <a:solidFill>
                  <a:schemeClr val="bg1"/>
                </a:solidFill>
              </a:rPr>
              <a:t>In 1959 the Midwest Region suggests that a national Deaf Lutheran Conference might be held some day.</a:t>
            </a:r>
          </a:p>
          <a:p>
            <a:r>
              <a:rPr lang="en-US" sz="3200" dirty="0">
                <a:solidFill>
                  <a:schemeClr val="bg1"/>
                </a:solidFill>
              </a:rPr>
              <a:t>The following year (1960) at EC Rev. Theodore </a:t>
            </a:r>
            <a:r>
              <a:rPr lang="en-US" sz="3200" dirty="0" err="1">
                <a:solidFill>
                  <a:schemeClr val="bg1"/>
                </a:solidFill>
              </a:rPr>
              <a:t>Frederking</a:t>
            </a:r>
            <a:r>
              <a:rPr lang="en-US" sz="3200" dirty="0">
                <a:solidFill>
                  <a:schemeClr val="bg1"/>
                </a:solidFill>
              </a:rPr>
              <a:t> – the Father of ILDA – leads a discussion on “Should We Initiate a National Convention of Lutheran Deaf People?” </a:t>
            </a:r>
          </a:p>
          <a:p>
            <a:r>
              <a:rPr lang="en-US" sz="3200" dirty="0">
                <a:solidFill>
                  <a:schemeClr val="bg1"/>
                </a:solidFill>
              </a:rPr>
              <a:t>The Conference recommends that </a:t>
            </a:r>
            <a:r>
              <a:rPr lang="en-US" sz="3200" dirty="0" err="1">
                <a:solidFill>
                  <a:schemeClr val="bg1"/>
                </a:solidFill>
              </a:rPr>
              <a:t>Frederking</a:t>
            </a:r>
            <a:r>
              <a:rPr lang="en-US" sz="3200" dirty="0">
                <a:solidFill>
                  <a:schemeClr val="bg1"/>
                </a:solidFill>
              </a:rPr>
              <a:t> discuss this matter with the Board.</a:t>
            </a:r>
          </a:p>
        </p:txBody>
      </p:sp>
      <p:pic>
        <p:nvPicPr>
          <p:cNvPr id="6" name="Content Placeholder 5">
            <a:extLst>
              <a:ext uri="{FF2B5EF4-FFF2-40B4-BE49-F238E27FC236}">
                <a16:creationId xmlns:a16="http://schemas.microsoft.com/office/drawing/2014/main" id="{8609A3D0-4E41-47E5-AA21-97CB23098FDF}"/>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a:stretch/>
        </p:blipFill>
        <p:spPr>
          <a:xfrm>
            <a:off x="8923011" y="1825625"/>
            <a:ext cx="2659389" cy="4351338"/>
          </a:xfrm>
        </p:spPr>
      </p:pic>
    </p:spTree>
    <p:extLst>
      <p:ext uri="{BB962C8B-B14F-4D97-AF65-F5344CB8AC3E}">
        <p14:creationId xmlns:p14="http://schemas.microsoft.com/office/powerpoint/2010/main" val="1436240914"/>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left)">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left)">
                                      <p:cBhvr>
                                        <p:cTn id="1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47C12-2709-4071-844E-770CEDFC189F}"/>
              </a:ext>
            </a:extLst>
          </p:cNvPr>
          <p:cNvSpPr>
            <a:spLocks noGrp="1"/>
          </p:cNvSpPr>
          <p:nvPr>
            <p:ph type="title"/>
          </p:nvPr>
        </p:nvSpPr>
        <p:spPr/>
        <p:txBody>
          <a:bodyPr/>
          <a:lstStyle/>
          <a:p>
            <a:r>
              <a:rPr lang="en-US" dirty="0">
                <a:solidFill>
                  <a:schemeClr val="bg1"/>
                </a:solidFill>
              </a:rPr>
              <a:t>A Push for a National Conference – 1</a:t>
            </a:r>
            <a:r>
              <a:rPr lang="en-US" baseline="30000" dirty="0">
                <a:solidFill>
                  <a:schemeClr val="bg1"/>
                </a:solidFill>
              </a:rPr>
              <a:t>st</a:t>
            </a:r>
            <a:r>
              <a:rPr lang="en-US" dirty="0">
                <a:solidFill>
                  <a:schemeClr val="bg1"/>
                </a:solidFill>
              </a:rPr>
              <a:t> Try</a:t>
            </a:r>
          </a:p>
        </p:txBody>
      </p:sp>
      <p:sp>
        <p:nvSpPr>
          <p:cNvPr id="4" name="Content Placeholder 3">
            <a:extLst>
              <a:ext uri="{FF2B5EF4-FFF2-40B4-BE49-F238E27FC236}">
                <a16:creationId xmlns:a16="http://schemas.microsoft.com/office/drawing/2014/main" id="{270108FF-16DB-4EA0-823D-C67026823BB0}"/>
              </a:ext>
            </a:extLst>
          </p:cNvPr>
          <p:cNvSpPr>
            <a:spLocks noGrp="1"/>
          </p:cNvSpPr>
          <p:nvPr>
            <p:ph idx="1"/>
          </p:nvPr>
        </p:nvSpPr>
        <p:spPr>
          <a:xfrm>
            <a:off x="838200" y="1825625"/>
            <a:ext cx="6684818" cy="4351338"/>
          </a:xfrm>
        </p:spPr>
        <p:txBody>
          <a:bodyPr>
            <a:normAutofit/>
          </a:bodyPr>
          <a:lstStyle/>
          <a:p>
            <a:r>
              <a:rPr lang="en-US" sz="3200" dirty="0">
                <a:solidFill>
                  <a:schemeClr val="bg1"/>
                </a:solidFill>
              </a:rPr>
              <a:t>In 1961 Ephphatha Conference appoints a committee to study the matter and bring recommendations.</a:t>
            </a:r>
          </a:p>
          <a:p>
            <a:r>
              <a:rPr lang="en-US" sz="3200" dirty="0">
                <a:solidFill>
                  <a:schemeClr val="bg1"/>
                </a:solidFill>
              </a:rPr>
              <a:t>The committee includes </a:t>
            </a:r>
            <a:r>
              <a:rPr lang="en-US" sz="3200" dirty="0" err="1">
                <a:solidFill>
                  <a:schemeClr val="bg1"/>
                </a:solidFill>
              </a:rPr>
              <a:t>Frederking</a:t>
            </a:r>
            <a:r>
              <a:rPr lang="en-US" sz="3200" dirty="0">
                <a:solidFill>
                  <a:schemeClr val="bg1"/>
                </a:solidFill>
              </a:rPr>
              <a:t> and two others: Wayne </a:t>
            </a:r>
            <a:r>
              <a:rPr lang="en-US" sz="3200" dirty="0" err="1">
                <a:solidFill>
                  <a:schemeClr val="bg1"/>
                </a:solidFill>
              </a:rPr>
              <a:t>Bottlinger</a:t>
            </a:r>
            <a:r>
              <a:rPr lang="en-US" sz="3200" dirty="0">
                <a:solidFill>
                  <a:schemeClr val="bg1"/>
                </a:solidFill>
              </a:rPr>
              <a:t> and August Hauptmann</a:t>
            </a:r>
          </a:p>
          <a:p>
            <a:r>
              <a:rPr lang="en-US" sz="3200" dirty="0">
                <a:solidFill>
                  <a:schemeClr val="bg1"/>
                </a:solidFill>
              </a:rPr>
              <a:t>The committee returns in 1962 with a proposal describing the purposes and structure of a national group.</a:t>
            </a:r>
          </a:p>
        </p:txBody>
      </p:sp>
      <p:pic>
        <p:nvPicPr>
          <p:cNvPr id="5" name="Picture 4">
            <a:extLst>
              <a:ext uri="{FF2B5EF4-FFF2-40B4-BE49-F238E27FC236}">
                <a16:creationId xmlns:a16="http://schemas.microsoft.com/office/drawing/2014/main" id="{B3F70112-95AA-4FB4-BA35-DAFC06B95A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32568" y="3186545"/>
            <a:ext cx="1716444" cy="2445870"/>
          </a:xfrm>
          <a:prstGeom prst="ellipse">
            <a:avLst/>
          </a:prstGeom>
          <a:ln>
            <a:noFill/>
          </a:ln>
          <a:effectLst>
            <a:softEdge rad="112500"/>
          </a:effectLst>
        </p:spPr>
      </p:pic>
      <p:pic>
        <p:nvPicPr>
          <p:cNvPr id="6" name="Content Placeholder 5">
            <a:extLst>
              <a:ext uri="{FF2B5EF4-FFF2-40B4-BE49-F238E27FC236}">
                <a16:creationId xmlns:a16="http://schemas.microsoft.com/office/drawing/2014/main" id="{4FC509DE-49DC-4CEA-9EA4-E0AAF47E31CD}"/>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9875446" y="3616036"/>
            <a:ext cx="1781986" cy="2652730"/>
          </a:xfrm>
          <a:prstGeom prst="ellipse">
            <a:avLst/>
          </a:prstGeom>
          <a:ln>
            <a:noFill/>
          </a:ln>
          <a:effectLst>
            <a:softEdge rad="112500"/>
          </a:effectLst>
        </p:spPr>
      </p:pic>
      <p:pic>
        <p:nvPicPr>
          <p:cNvPr id="8" name="Picture 7">
            <a:extLst>
              <a:ext uri="{FF2B5EF4-FFF2-40B4-BE49-F238E27FC236}">
                <a16:creationId xmlns:a16="http://schemas.microsoft.com/office/drawing/2014/main" id="{AE2A6745-56FC-4806-AF93-BDC0456615CF}"/>
              </a:ext>
            </a:extLst>
          </p:cNvPr>
          <p:cNvPicPr>
            <a:picLocks noChangeAspect="1"/>
          </p:cNvPicPr>
          <p:nvPr/>
        </p:nvPicPr>
        <p:blipFill rotWithShape="1">
          <a:blip r:embed="rId5">
            <a:extLst>
              <a:ext uri="{28A0092B-C50C-407E-A947-70E740481C1C}">
                <a14:useLocalDpi xmlns:a14="http://schemas.microsoft.com/office/drawing/2010/main" val="0"/>
              </a:ext>
            </a:extLst>
          </a:blip>
          <a:srcRect l="-1" t="-737" b="-3324"/>
          <a:stretch/>
        </p:blipFill>
        <p:spPr>
          <a:xfrm>
            <a:off x="9022577" y="1442481"/>
            <a:ext cx="1705738" cy="2558813"/>
          </a:xfrm>
          <a:prstGeom prst="ellipse">
            <a:avLst/>
          </a:prstGeom>
          <a:ln>
            <a:noFill/>
          </a:ln>
          <a:effectLst>
            <a:softEdge rad="112500"/>
          </a:effectLst>
        </p:spPr>
      </p:pic>
      <p:sp>
        <p:nvSpPr>
          <p:cNvPr id="7" name="TextBox 6">
            <a:extLst>
              <a:ext uri="{FF2B5EF4-FFF2-40B4-BE49-F238E27FC236}">
                <a16:creationId xmlns:a16="http://schemas.microsoft.com/office/drawing/2014/main" id="{3B0343D4-2297-45A3-A59C-02F57E33ED1B}"/>
              </a:ext>
            </a:extLst>
          </p:cNvPr>
          <p:cNvSpPr txBox="1"/>
          <p:nvPr/>
        </p:nvSpPr>
        <p:spPr>
          <a:xfrm>
            <a:off x="10140758" y="1800249"/>
            <a:ext cx="2104232" cy="369332"/>
          </a:xfrm>
          <a:prstGeom prst="rect">
            <a:avLst/>
          </a:prstGeom>
          <a:noFill/>
        </p:spPr>
        <p:txBody>
          <a:bodyPr wrap="square" rtlCol="0">
            <a:spAutoFit/>
          </a:bodyPr>
          <a:lstStyle/>
          <a:p>
            <a:pPr algn="ctr"/>
            <a:r>
              <a:rPr lang="en-US" dirty="0">
                <a:solidFill>
                  <a:schemeClr val="bg1"/>
                </a:solidFill>
              </a:rPr>
              <a:t>Hauptmann</a:t>
            </a:r>
          </a:p>
        </p:txBody>
      </p:sp>
      <p:sp>
        <p:nvSpPr>
          <p:cNvPr id="9" name="TextBox 8">
            <a:extLst>
              <a:ext uri="{FF2B5EF4-FFF2-40B4-BE49-F238E27FC236}">
                <a16:creationId xmlns:a16="http://schemas.microsoft.com/office/drawing/2014/main" id="{7FED9874-7913-4BC0-8073-2CB1BE625683}"/>
              </a:ext>
            </a:extLst>
          </p:cNvPr>
          <p:cNvSpPr txBox="1"/>
          <p:nvPr/>
        </p:nvSpPr>
        <p:spPr>
          <a:xfrm>
            <a:off x="7110554" y="5497151"/>
            <a:ext cx="2104232" cy="369332"/>
          </a:xfrm>
          <a:prstGeom prst="rect">
            <a:avLst/>
          </a:prstGeom>
          <a:noFill/>
        </p:spPr>
        <p:txBody>
          <a:bodyPr wrap="square" rtlCol="0">
            <a:spAutoFit/>
          </a:bodyPr>
          <a:lstStyle/>
          <a:p>
            <a:pPr algn="ctr"/>
            <a:r>
              <a:rPr lang="en-US" dirty="0" err="1">
                <a:solidFill>
                  <a:schemeClr val="bg1"/>
                </a:solidFill>
              </a:rPr>
              <a:t>Bottlinger</a:t>
            </a:r>
            <a:endParaRPr lang="en-US" dirty="0">
              <a:solidFill>
                <a:schemeClr val="bg1"/>
              </a:solidFill>
            </a:endParaRPr>
          </a:p>
        </p:txBody>
      </p:sp>
      <p:sp>
        <p:nvSpPr>
          <p:cNvPr id="10" name="TextBox 9">
            <a:extLst>
              <a:ext uri="{FF2B5EF4-FFF2-40B4-BE49-F238E27FC236}">
                <a16:creationId xmlns:a16="http://schemas.microsoft.com/office/drawing/2014/main" id="{7306649D-789A-4AD1-B613-4BE7A5BD6165}"/>
              </a:ext>
            </a:extLst>
          </p:cNvPr>
          <p:cNvSpPr txBox="1"/>
          <p:nvPr/>
        </p:nvSpPr>
        <p:spPr>
          <a:xfrm>
            <a:off x="8676274" y="5902458"/>
            <a:ext cx="2104232" cy="369332"/>
          </a:xfrm>
          <a:prstGeom prst="rect">
            <a:avLst/>
          </a:prstGeom>
          <a:noFill/>
        </p:spPr>
        <p:txBody>
          <a:bodyPr wrap="square" rtlCol="0">
            <a:spAutoFit/>
          </a:bodyPr>
          <a:lstStyle/>
          <a:p>
            <a:pPr algn="ctr"/>
            <a:r>
              <a:rPr lang="en-US" dirty="0" err="1">
                <a:solidFill>
                  <a:schemeClr val="bg1"/>
                </a:solidFill>
              </a:rPr>
              <a:t>Frederking</a:t>
            </a:r>
            <a:endParaRPr lang="en-US" dirty="0">
              <a:solidFill>
                <a:schemeClr val="bg1"/>
              </a:solidFill>
            </a:endParaRPr>
          </a:p>
        </p:txBody>
      </p:sp>
    </p:spTree>
    <p:extLst>
      <p:ext uri="{BB962C8B-B14F-4D97-AF65-F5344CB8AC3E}">
        <p14:creationId xmlns:p14="http://schemas.microsoft.com/office/powerpoint/2010/main" val="3044020917"/>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left)">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left)">
                                      <p:cBhvr>
                                        <p:cTn id="1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47C12-2709-4071-844E-770CEDFC189F}"/>
              </a:ext>
            </a:extLst>
          </p:cNvPr>
          <p:cNvSpPr>
            <a:spLocks noGrp="1"/>
          </p:cNvSpPr>
          <p:nvPr>
            <p:ph type="title"/>
          </p:nvPr>
        </p:nvSpPr>
        <p:spPr/>
        <p:txBody>
          <a:bodyPr/>
          <a:lstStyle/>
          <a:p>
            <a:r>
              <a:rPr lang="en-US" dirty="0">
                <a:solidFill>
                  <a:schemeClr val="bg1"/>
                </a:solidFill>
              </a:rPr>
              <a:t>A Push for a National Conference – 1</a:t>
            </a:r>
            <a:r>
              <a:rPr lang="en-US" baseline="30000" dirty="0">
                <a:solidFill>
                  <a:schemeClr val="bg1"/>
                </a:solidFill>
              </a:rPr>
              <a:t>st</a:t>
            </a:r>
            <a:r>
              <a:rPr lang="en-US" dirty="0">
                <a:solidFill>
                  <a:schemeClr val="bg1"/>
                </a:solidFill>
              </a:rPr>
              <a:t> Try</a:t>
            </a:r>
          </a:p>
        </p:txBody>
      </p:sp>
      <p:sp>
        <p:nvSpPr>
          <p:cNvPr id="4" name="Content Placeholder 3">
            <a:extLst>
              <a:ext uri="{FF2B5EF4-FFF2-40B4-BE49-F238E27FC236}">
                <a16:creationId xmlns:a16="http://schemas.microsoft.com/office/drawing/2014/main" id="{270108FF-16DB-4EA0-823D-C67026823BB0}"/>
              </a:ext>
            </a:extLst>
          </p:cNvPr>
          <p:cNvSpPr>
            <a:spLocks noGrp="1"/>
          </p:cNvSpPr>
          <p:nvPr>
            <p:ph idx="1"/>
          </p:nvPr>
        </p:nvSpPr>
        <p:spPr/>
        <p:txBody>
          <a:bodyPr>
            <a:normAutofit lnSpcReduction="10000"/>
          </a:bodyPr>
          <a:lstStyle/>
          <a:p>
            <a:r>
              <a:rPr lang="en-US" sz="3200" dirty="0">
                <a:solidFill>
                  <a:schemeClr val="bg1"/>
                </a:solidFill>
              </a:rPr>
              <a:t>The committee put forth the aims of a National Lutheran Conference of the Deaf:</a:t>
            </a:r>
          </a:p>
          <a:p>
            <a:pPr marL="971550" lvl="1" indent="-514350">
              <a:buFont typeface="+mj-lt"/>
              <a:buAutoNum type="alphaLcParenR"/>
            </a:pPr>
            <a:r>
              <a:rPr lang="en-US" sz="3200" dirty="0">
                <a:solidFill>
                  <a:schemeClr val="bg1"/>
                </a:solidFill>
              </a:rPr>
              <a:t>to support the unity of faith;</a:t>
            </a:r>
          </a:p>
          <a:p>
            <a:pPr marL="971550" lvl="1" indent="-514350">
              <a:buFont typeface="+mj-lt"/>
              <a:buAutoNum type="alphaLcParenR"/>
            </a:pPr>
            <a:r>
              <a:rPr lang="en-US" sz="3200" dirty="0">
                <a:solidFill>
                  <a:schemeClr val="bg1"/>
                </a:solidFill>
              </a:rPr>
              <a:t>to encourage one another in the work of the Kingdom of God among the deaf;</a:t>
            </a:r>
          </a:p>
          <a:p>
            <a:pPr marL="971550" lvl="1" indent="-514350">
              <a:buFont typeface="+mj-lt"/>
              <a:buAutoNum type="alphaLcParenR"/>
            </a:pPr>
            <a:r>
              <a:rPr lang="en-US" sz="3200" dirty="0">
                <a:solidFill>
                  <a:schemeClr val="bg1"/>
                </a:solidFill>
              </a:rPr>
              <a:t>to support the cause of the Deaf </a:t>
            </a:r>
            <a:br>
              <a:rPr lang="en-US" sz="3200" dirty="0">
                <a:solidFill>
                  <a:schemeClr val="bg1"/>
                </a:solidFill>
              </a:rPr>
            </a:br>
            <a:r>
              <a:rPr lang="en-US" sz="3200" dirty="0">
                <a:solidFill>
                  <a:schemeClr val="bg1"/>
                </a:solidFill>
              </a:rPr>
              <a:t>Mission Society; and</a:t>
            </a:r>
          </a:p>
          <a:p>
            <a:pPr marL="971550" lvl="1" indent="-514350">
              <a:buFont typeface="+mj-lt"/>
              <a:buAutoNum type="alphaLcParenR"/>
            </a:pPr>
            <a:r>
              <a:rPr lang="en-US" sz="3200" dirty="0">
                <a:solidFill>
                  <a:schemeClr val="bg1"/>
                </a:solidFill>
              </a:rPr>
              <a:t>to exchange ideas and techniques of </a:t>
            </a:r>
            <a:br>
              <a:rPr lang="en-US" sz="3200" dirty="0">
                <a:solidFill>
                  <a:schemeClr val="bg1"/>
                </a:solidFill>
              </a:rPr>
            </a:br>
            <a:r>
              <a:rPr lang="en-US" sz="3200" dirty="0">
                <a:solidFill>
                  <a:schemeClr val="bg1"/>
                </a:solidFill>
              </a:rPr>
              <a:t>our church work among the deaf in </a:t>
            </a:r>
            <a:br>
              <a:rPr lang="en-US" sz="3200" dirty="0">
                <a:solidFill>
                  <a:schemeClr val="bg1"/>
                </a:solidFill>
              </a:rPr>
            </a:br>
            <a:r>
              <a:rPr lang="en-US" sz="3200" dirty="0">
                <a:solidFill>
                  <a:schemeClr val="bg1"/>
                </a:solidFill>
              </a:rPr>
              <a:t>our various areas.</a:t>
            </a:r>
          </a:p>
          <a:p>
            <a:endParaRPr lang="en-US" sz="3200" dirty="0">
              <a:solidFill>
                <a:schemeClr val="bg1"/>
              </a:solidFill>
            </a:endParaRPr>
          </a:p>
        </p:txBody>
      </p:sp>
      <p:pic>
        <p:nvPicPr>
          <p:cNvPr id="10" name="Picture 9">
            <a:extLst>
              <a:ext uri="{FF2B5EF4-FFF2-40B4-BE49-F238E27FC236}">
                <a16:creationId xmlns:a16="http://schemas.microsoft.com/office/drawing/2014/main" id="{3C0470D2-FFA6-4E8A-A311-78839FB74B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40203" y="3837710"/>
            <a:ext cx="3479852" cy="2297184"/>
          </a:xfrm>
          <a:prstGeom prst="ellipse">
            <a:avLst/>
          </a:prstGeom>
          <a:ln>
            <a:noFill/>
          </a:ln>
          <a:effectLst>
            <a:softEdge rad="112500"/>
          </a:effectLst>
        </p:spPr>
      </p:pic>
      <p:sp>
        <p:nvSpPr>
          <p:cNvPr id="6" name="TextBox 5">
            <a:extLst>
              <a:ext uri="{FF2B5EF4-FFF2-40B4-BE49-F238E27FC236}">
                <a16:creationId xmlns:a16="http://schemas.microsoft.com/office/drawing/2014/main" id="{4A9F593E-0380-438E-A47F-B489EBA5D58D}"/>
              </a:ext>
            </a:extLst>
          </p:cNvPr>
          <p:cNvSpPr txBox="1"/>
          <p:nvPr/>
        </p:nvSpPr>
        <p:spPr>
          <a:xfrm>
            <a:off x="7855527" y="6196484"/>
            <a:ext cx="3664528" cy="230832"/>
          </a:xfrm>
          <a:prstGeom prst="rect">
            <a:avLst/>
          </a:prstGeom>
          <a:noFill/>
        </p:spPr>
        <p:txBody>
          <a:bodyPr wrap="square" rtlCol="0">
            <a:spAutoFit/>
          </a:bodyPr>
          <a:lstStyle/>
          <a:p>
            <a:r>
              <a:rPr lang="en-US" sz="900" dirty="0">
                <a:hlinkClick r:id="rId4" tooltip="https://entradaalempleo.wordpress.com/2010/01/04/atentos-al-dia-11-inscripcion-en-los-cursos-de-forem/"/>
              </a:rPr>
              <a:t>This Photo</a:t>
            </a:r>
            <a:r>
              <a:rPr lang="en-US" sz="900" dirty="0"/>
              <a:t> by Unknown Author is licensed under </a:t>
            </a:r>
            <a:r>
              <a:rPr lang="en-US" sz="900" dirty="0">
                <a:hlinkClick r:id="rId5" tooltip="https://creativecommons.org/licenses/by-nc-sa/3.0/"/>
              </a:rPr>
              <a:t>CC BY-NC-SA</a:t>
            </a:r>
            <a:endParaRPr lang="en-US" sz="900" dirty="0"/>
          </a:p>
        </p:txBody>
      </p:sp>
    </p:spTree>
    <p:extLst>
      <p:ext uri="{BB962C8B-B14F-4D97-AF65-F5344CB8AC3E}">
        <p14:creationId xmlns:p14="http://schemas.microsoft.com/office/powerpoint/2010/main" val="2688014997"/>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left)">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left)">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wipe(left)">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wipe(left)">
                                      <p:cBhvr>
                                        <p:cTn id="2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2"/>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62BAC-AACD-455C-AB15-478B54B797E9}"/>
              </a:ext>
            </a:extLst>
          </p:cNvPr>
          <p:cNvSpPr>
            <a:spLocks noGrp="1"/>
          </p:cNvSpPr>
          <p:nvPr>
            <p:ph type="title"/>
          </p:nvPr>
        </p:nvSpPr>
        <p:spPr/>
        <p:txBody>
          <a:bodyPr/>
          <a:lstStyle/>
          <a:p>
            <a:r>
              <a:rPr lang="en-US" dirty="0">
                <a:solidFill>
                  <a:schemeClr val="bg1"/>
                </a:solidFill>
              </a:rPr>
              <a:t>A Push for a National Conference – 1</a:t>
            </a:r>
            <a:r>
              <a:rPr lang="en-US" baseline="30000" dirty="0">
                <a:solidFill>
                  <a:schemeClr val="bg1"/>
                </a:solidFill>
              </a:rPr>
              <a:t>st</a:t>
            </a:r>
            <a:r>
              <a:rPr lang="en-US" dirty="0">
                <a:solidFill>
                  <a:schemeClr val="bg1"/>
                </a:solidFill>
              </a:rPr>
              <a:t> Try</a:t>
            </a:r>
            <a:endParaRPr lang="en-US" dirty="0"/>
          </a:p>
        </p:txBody>
      </p:sp>
      <p:sp>
        <p:nvSpPr>
          <p:cNvPr id="11" name="Rectangle 10">
            <a:extLst>
              <a:ext uri="{FF2B5EF4-FFF2-40B4-BE49-F238E27FC236}">
                <a16:creationId xmlns:a16="http://schemas.microsoft.com/office/drawing/2014/main" id="{CBDAF395-1168-4934-9757-BB91F810C084}"/>
              </a:ext>
            </a:extLst>
          </p:cNvPr>
          <p:cNvSpPr/>
          <p:nvPr/>
        </p:nvSpPr>
        <p:spPr>
          <a:xfrm>
            <a:off x="6658649" y="1829412"/>
            <a:ext cx="3990110" cy="4247317"/>
          </a:xfrm>
          <a:prstGeom prst="rect">
            <a:avLst/>
          </a:prstGeom>
          <a:noFill/>
        </p:spPr>
        <p:txBody>
          <a:bodyPr wrap="square" lIns="91440" tIns="45720" rIns="91440" bIns="45720">
            <a:spAutoFit/>
          </a:bodyPr>
          <a:lstStyle/>
          <a:p>
            <a:pPr algn="ctr"/>
            <a:r>
              <a:rPr lang="en-US"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1962</a:t>
            </a:r>
          </a:p>
          <a:p>
            <a:pPr algn="ctr"/>
            <a:r>
              <a:rPr lang="en-US"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Ephphatha</a:t>
            </a:r>
          </a:p>
          <a:p>
            <a:pPr algn="ctr"/>
            <a:r>
              <a:rPr lang="en-US" sz="54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Conference t</a:t>
            </a:r>
            <a:r>
              <a:rPr lang="en-US"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urns down proposal.</a:t>
            </a:r>
          </a:p>
        </p:txBody>
      </p:sp>
      <p:pic>
        <p:nvPicPr>
          <p:cNvPr id="13" name="Picture 12">
            <a:extLst>
              <a:ext uri="{FF2B5EF4-FFF2-40B4-BE49-F238E27FC236}">
                <a16:creationId xmlns:a16="http://schemas.microsoft.com/office/drawing/2014/main" id="{CAE99193-DEFA-4354-8725-935F03DE154B}"/>
              </a:ext>
            </a:extLst>
          </p:cNvPr>
          <p:cNvPicPr>
            <a:picLocks noChangeAspect="1"/>
          </p:cNvPicPr>
          <p:nvPr/>
        </p:nvPicPr>
        <p:blipFill>
          <a:blip r:embed="rId3">
            <a:clrChange>
              <a:clrFrom>
                <a:srgbClr val="FFFFFF"/>
              </a:clrFrom>
              <a:clrTo>
                <a:srgbClr val="FFFFFF">
                  <a:alpha val="0"/>
                </a:srgbClr>
              </a:clrTo>
            </a:clrChange>
            <a:lum bright="70000" contrast="-70000"/>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1068341" y="1690688"/>
            <a:ext cx="5360167" cy="4468480"/>
          </a:xfrm>
          <a:prstGeom prst="rect">
            <a:avLst/>
          </a:prstGeom>
        </p:spPr>
      </p:pic>
      <p:sp>
        <p:nvSpPr>
          <p:cNvPr id="14" name="TextBox 13">
            <a:extLst>
              <a:ext uri="{FF2B5EF4-FFF2-40B4-BE49-F238E27FC236}">
                <a16:creationId xmlns:a16="http://schemas.microsoft.com/office/drawing/2014/main" id="{D07E5455-3EEE-4F63-8B3E-257C12E89435}"/>
              </a:ext>
            </a:extLst>
          </p:cNvPr>
          <p:cNvSpPr txBox="1"/>
          <p:nvPr/>
        </p:nvSpPr>
        <p:spPr>
          <a:xfrm>
            <a:off x="8452814" y="6017567"/>
            <a:ext cx="5360167" cy="230832"/>
          </a:xfrm>
          <a:prstGeom prst="rect">
            <a:avLst/>
          </a:prstGeom>
          <a:noFill/>
        </p:spPr>
        <p:txBody>
          <a:bodyPr wrap="square" rtlCol="0">
            <a:spAutoFit/>
          </a:bodyPr>
          <a:lstStyle/>
          <a:p>
            <a:r>
              <a:rPr lang="en-US" sz="900">
                <a:hlinkClick r:id="rId4" tooltip="http://askatechteacher.com/category/problem-solving"/>
              </a:rPr>
              <a:t>This Photo</a:t>
            </a:r>
            <a:r>
              <a:rPr lang="en-US" sz="900"/>
              <a:t> by Unknown Author is licensed under </a:t>
            </a:r>
            <a:r>
              <a:rPr lang="en-US" sz="900">
                <a:hlinkClick r:id="rId5" tooltip="https://creativecommons.org/licenses/by-nc-sa/3.0/"/>
              </a:rPr>
              <a:t>CC BY-NC-SA</a:t>
            </a:r>
            <a:endParaRPr lang="en-US" sz="900"/>
          </a:p>
        </p:txBody>
      </p:sp>
    </p:spTree>
    <p:extLst>
      <p:ext uri="{BB962C8B-B14F-4D97-AF65-F5344CB8AC3E}">
        <p14:creationId xmlns:p14="http://schemas.microsoft.com/office/powerpoint/2010/main" val="1950479934"/>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wipe(down)">
                                      <p:cBhvr>
                                        <p:cTn id="14" dur="580">
                                          <p:stCondLst>
                                            <p:cond delay="0"/>
                                          </p:stCondLst>
                                        </p:cTn>
                                        <p:tgtEl>
                                          <p:spTgt spid="11"/>
                                        </p:tgtEl>
                                      </p:cBhvr>
                                    </p:animEffect>
                                    <p:anim calcmode="lin" valueType="num">
                                      <p:cBhvr>
                                        <p:cTn id="15"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20" dur="26">
                                          <p:stCondLst>
                                            <p:cond delay="650"/>
                                          </p:stCondLst>
                                        </p:cTn>
                                        <p:tgtEl>
                                          <p:spTgt spid="11"/>
                                        </p:tgtEl>
                                      </p:cBhvr>
                                      <p:to x="100000" y="60000"/>
                                    </p:animScale>
                                    <p:animScale>
                                      <p:cBhvr>
                                        <p:cTn id="21" dur="166" decel="50000">
                                          <p:stCondLst>
                                            <p:cond delay="676"/>
                                          </p:stCondLst>
                                        </p:cTn>
                                        <p:tgtEl>
                                          <p:spTgt spid="11"/>
                                        </p:tgtEl>
                                      </p:cBhvr>
                                      <p:to x="100000" y="100000"/>
                                    </p:animScale>
                                    <p:animScale>
                                      <p:cBhvr>
                                        <p:cTn id="22" dur="26">
                                          <p:stCondLst>
                                            <p:cond delay="1312"/>
                                          </p:stCondLst>
                                        </p:cTn>
                                        <p:tgtEl>
                                          <p:spTgt spid="11"/>
                                        </p:tgtEl>
                                      </p:cBhvr>
                                      <p:to x="100000" y="80000"/>
                                    </p:animScale>
                                    <p:animScale>
                                      <p:cBhvr>
                                        <p:cTn id="23" dur="166" decel="50000">
                                          <p:stCondLst>
                                            <p:cond delay="1338"/>
                                          </p:stCondLst>
                                        </p:cTn>
                                        <p:tgtEl>
                                          <p:spTgt spid="11"/>
                                        </p:tgtEl>
                                      </p:cBhvr>
                                      <p:to x="100000" y="100000"/>
                                    </p:animScale>
                                    <p:animScale>
                                      <p:cBhvr>
                                        <p:cTn id="24" dur="26">
                                          <p:stCondLst>
                                            <p:cond delay="1642"/>
                                          </p:stCondLst>
                                        </p:cTn>
                                        <p:tgtEl>
                                          <p:spTgt spid="11"/>
                                        </p:tgtEl>
                                      </p:cBhvr>
                                      <p:to x="100000" y="90000"/>
                                    </p:animScale>
                                    <p:animScale>
                                      <p:cBhvr>
                                        <p:cTn id="25" dur="166" decel="50000">
                                          <p:stCondLst>
                                            <p:cond delay="1668"/>
                                          </p:stCondLst>
                                        </p:cTn>
                                        <p:tgtEl>
                                          <p:spTgt spid="11"/>
                                        </p:tgtEl>
                                      </p:cBhvr>
                                      <p:to x="100000" y="100000"/>
                                    </p:animScale>
                                    <p:animScale>
                                      <p:cBhvr>
                                        <p:cTn id="26" dur="26">
                                          <p:stCondLst>
                                            <p:cond delay="1808"/>
                                          </p:stCondLst>
                                        </p:cTn>
                                        <p:tgtEl>
                                          <p:spTgt spid="11"/>
                                        </p:tgtEl>
                                      </p:cBhvr>
                                      <p:to x="100000" y="95000"/>
                                    </p:animScale>
                                    <p:animScale>
                                      <p:cBhvr>
                                        <p:cTn id="27" dur="166" decel="50000">
                                          <p:stCondLst>
                                            <p:cond delay="1834"/>
                                          </p:stCondLst>
                                        </p:cTn>
                                        <p:tgtEl>
                                          <p:spTgt spid="1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47C12-2709-4071-844E-770CEDFC189F}"/>
              </a:ext>
            </a:extLst>
          </p:cNvPr>
          <p:cNvSpPr>
            <a:spLocks noGrp="1"/>
          </p:cNvSpPr>
          <p:nvPr>
            <p:ph type="title"/>
          </p:nvPr>
        </p:nvSpPr>
        <p:spPr/>
        <p:txBody>
          <a:bodyPr/>
          <a:lstStyle/>
          <a:p>
            <a:r>
              <a:rPr lang="en-US" dirty="0">
                <a:solidFill>
                  <a:schemeClr val="bg1"/>
                </a:solidFill>
              </a:rPr>
              <a:t>A Push for a National Conference – 2</a:t>
            </a:r>
            <a:r>
              <a:rPr lang="en-US" baseline="30000" dirty="0">
                <a:solidFill>
                  <a:schemeClr val="bg1"/>
                </a:solidFill>
              </a:rPr>
              <a:t>nd</a:t>
            </a:r>
            <a:r>
              <a:rPr lang="en-US" dirty="0">
                <a:solidFill>
                  <a:schemeClr val="bg1"/>
                </a:solidFill>
              </a:rPr>
              <a:t> Try</a:t>
            </a:r>
          </a:p>
        </p:txBody>
      </p:sp>
      <p:sp>
        <p:nvSpPr>
          <p:cNvPr id="4" name="Content Placeholder 3">
            <a:extLst>
              <a:ext uri="{FF2B5EF4-FFF2-40B4-BE49-F238E27FC236}">
                <a16:creationId xmlns:a16="http://schemas.microsoft.com/office/drawing/2014/main" id="{270108FF-16DB-4EA0-823D-C67026823BB0}"/>
              </a:ext>
            </a:extLst>
          </p:cNvPr>
          <p:cNvSpPr>
            <a:spLocks noGrp="1"/>
          </p:cNvSpPr>
          <p:nvPr>
            <p:ph idx="1"/>
          </p:nvPr>
        </p:nvSpPr>
        <p:spPr/>
        <p:txBody>
          <a:bodyPr>
            <a:normAutofit/>
          </a:bodyPr>
          <a:lstStyle/>
          <a:p>
            <a:pPr marL="0" indent="0">
              <a:buNone/>
            </a:pPr>
            <a:r>
              <a:rPr lang="en-US" sz="3200" dirty="0">
                <a:solidFill>
                  <a:schemeClr val="bg1"/>
                </a:solidFill>
              </a:rPr>
              <a:t>There were changes in the 1960s that forced us to again look at a National Conference of the Deaf.</a:t>
            </a:r>
          </a:p>
          <a:p>
            <a:pPr marL="692150"/>
            <a:r>
              <a:rPr lang="en-US" sz="3200" dirty="0">
                <a:solidFill>
                  <a:schemeClr val="bg1"/>
                </a:solidFill>
              </a:rPr>
              <a:t>Synod dissolved all mission boards and </a:t>
            </a:r>
            <a:br>
              <a:rPr lang="en-US" sz="3200" dirty="0">
                <a:solidFill>
                  <a:schemeClr val="bg1"/>
                </a:solidFill>
              </a:rPr>
            </a:br>
            <a:r>
              <a:rPr lang="en-US" sz="3200" dirty="0">
                <a:solidFill>
                  <a:schemeClr val="bg1"/>
                </a:solidFill>
              </a:rPr>
              <a:t>created one general mission board, which</a:t>
            </a:r>
            <a:br>
              <a:rPr lang="en-US" sz="3200" dirty="0">
                <a:solidFill>
                  <a:schemeClr val="bg1"/>
                </a:solidFill>
              </a:rPr>
            </a:br>
            <a:r>
              <a:rPr lang="en-US" sz="3200" dirty="0">
                <a:solidFill>
                  <a:schemeClr val="bg1"/>
                </a:solidFill>
              </a:rPr>
              <a:t>began its work January 1966</a:t>
            </a:r>
          </a:p>
          <a:p>
            <a:pPr marL="692150"/>
            <a:r>
              <a:rPr lang="en-US" sz="3200" dirty="0">
                <a:solidFill>
                  <a:schemeClr val="bg1"/>
                </a:solidFill>
              </a:rPr>
              <a:t>Synod decided to transfer supervision </a:t>
            </a:r>
            <a:br>
              <a:rPr lang="en-US" sz="3200" dirty="0">
                <a:solidFill>
                  <a:schemeClr val="bg1"/>
                </a:solidFill>
              </a:rPr>
            </a:br>
            <a:r>
              <a:rPr lang="en-US" sz="3200" dirty="0">
                <a:solidFill>
                  <a:schemeClr val="bg1"/>
                </a:solidFill>
              </a:rPr>
              <a:t>and support of Deaf Missions to the </a:t>
            </a:r>
            <a:br>
              <a:rPr lang="en-US" sz="3200" dirty="0">
                <a:solidFill>
                  <a:schemeClr val="bg1"/>
                </a:solidFill>
              </a:rPr>
            </a:br>
            <a:r>
              <a:rPr lang="en-US" sz="3200" dirty="0">
                <a:solidFill>
                  <a:schemeClr val="bg1"/>
                </a:solidFill>
              </a:rPr>
              <a:t>Districts.</a:t>
            </a:r>
          </a:p>
        </p:txBody>
      </p:sp>
      <p:sp>
        <p:nvSpPr>
          <p:cNvPr id="6" name="TextBox 5">
            <a:extLst>
              <a:ext uri="{FF2B5EF4-FFF2-40B4-BE49-F238E27FC236}">
                <a16:creationId xmlns:a16="http://schemas.microsoft.com/office/drawing/2014/main" id="{620CCBEA-819A-4EB1-ADFA-3A9E3CDA3609}"/>
              </a:ext>
            </a:extLst>
          </p:cNvPr>
          <p:cNvSpPr txBox="1"/>
          <p:nvPr/>
        </p:nvSpPr>
        <p:spPr>
          <a:xfrm>
            <a:off x="8546091" y="6247934"/>
            <a:ext cx="2951018" cy="230832"/>
          </a:xfrm>
          <a:prstGeom prst="rect">
            <a:avLst/>
          </a:prstGeom>
          <a:noFill/>
        </p:spPr>
        <p:txBody>
          <a:bodyPr wrap="square" rtlCol="0">
            <a:spAutoFit/>
          </a:bodyPr>
          <a:lstStyle/>
          <a:p>
            <a:r>
              <a:rPr lang="en-US" sz="900" dirty="0">
                <a:hlinkClick r:id="rId3" tooltip="http://shanatalks.wordpress.com/2012/04/"/>
              </a:rPr>
              <a:t>This Photo</a:t>
            </a:r>
            <a:r>
              <a:rPr lang="en-US" sz="900" dirty="0"/>
              <a:t> by Unknown Author is licensed under </a:t>
            </a:r>
            <a:r>
              <a:rPr lang="en-US" sz="900" dirty="0">
                <a:hlinkClick r:id="rId4" tooltip="https://creativecommons.org/licenses/by/3.0/"/>
              </a:rPr>
              <a:t>CC BY</a:t>
            </a:r>
            <a:endParaRPr lang="en-US" sz="900" dirty="0"/>
          </a:p>
        </p:txBody>
      </p:sp>
      <p:pic>
        <p:nvPicPr>
          <p:cNvPr id="8" name="Graphic 7">
            <a:extLst>
              <a:ext uri="{FF2B5EF4-FFF2-40B4-BE49-F238E27FC236}">
                <a16:creationId xmlns:a16="http://schemas.microsoft.com/office/drawing/2014/main" id="{4BA5D9E8-FDD7-423B-8BB3-8F9261CB279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925723" y="3001857"/>
            <a:ext cx="2571386" cy="2891632"/>
          </a:xfrm>
          <a:prstGeom prst="rect">
            <a:avLst/>
          </a:prstGeom>
        </p:spPr>
      </p:pic>
    </p:spTree>
    <p:extLst>
      <p:ext uri="{BB962C8B-B14F-4D97-AF65-F5344CB8AC3E}">
        <p14:creationId xmlns:p14="http://schemas.microsoft.com/office/powerpoint/2010/main" val="1322426593"/>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left)">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left)">
                                      <p:cBhvr>
                                        <p:cTn id="1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47C12-2709-4071-844E-770CEDFC189F}"/>
              </a:ext>
            </a:extLst>
          </p:cNvPr>
          <p:cNvSpPr>
            <a:spLocks noGrp="1"/>
          </p:cNvSpPr>
          <p:nvPr>
            <p:ph type="title"/>
          </p:nvPr>
        </p:nvSpPr>
        <p:spPr/>
        <p:txBody>
          <a:bodyPr/>
          <a:lstStyle/>
          <a:p>
            <a:r>
              <a:rPr lang="en-US" dirty="0">
                <a:solidFill>
                  <a:schemeClr val="bg1"/>
                </a:solidFill>
              </a:rPr>
              <a:t>A Push for a National Conference – 2</a:t>
            </a:r>
            <a:r>
              <a:rPr lang="en-US" baseline="30000" dirty="0">
                <a:solidFill>
                  <a:schemeClr val="bg1"/>
                </a:solidFill>
              </a:rPr>
              <a:t>nd</a:t>
            </a:r>
            <a:r>
              <a:rPr lang="en-US" dirty="0">
                <a:solidFill>
                  <a:schemeClr val="bg1"/>
                </a:solidFill>
              </a:rPr>
              <a:t> Try</a:t>
            </a:r>
          </a:p>
        </p:txBody>
      </p:sp>
      <p:sp>
        <p:nvSpPr>
          <p:cNvPr id="4" name="Content Placeholder 3">
            <a:extLst>
              <a:ext uri="{FF2B5EF4-FFF2-40B4-BE49-F238E27FC236}">
                <a16:creationId xmlns:a16="http://schemas.microsoft.com/office/drawing/2014/main" id="{270108FF-16DB-4EA0-823D-C67026823BB0}"/>
              </a:ext>
            </a:extLst>
          </p:cNvPr>
          <p:cNvSpPr>
            <a:spLocks noGrp="1"/>
          </p:cNvSpPr>
          <p:nvPr>
            <p:ph idx="1"/>
          </p:nvPr>
        </p:nvSpPr>
        <p:spPr/>
        <p:txBody>
          <a:bodyPr>
            <a:normAutofit/>
          </a:bodyPr>
          <a:lstStyle/>
          <a:p>
            <a:r>
              <a:rPr lang="en-US" sz="3200" dirty="0">
                <a:solidFill>
                  <a:schemeClr val="bg1"/>
                </a:solidFill>
              </a:rPr>
              <a:t>In 1967, the Synod names the regional counselors as an </a:t>
            </a:r>
            <a:r>
              <a:rPr lang="en-US" sz="3200" i="1" dirty="0">
                <a:solidFill>
                  <a:schemeClr val="bg1"/>
                </a:solidFill>
              </a:rPr>
              <a:t>ad hoc</a:t>
            </a:r>
            <a:r>
              <a:rPr lang="en-US" sz="3200" dirty="0">
                <a:solidFill>
                  <a:schemeClr val="bg1"/>
                </a:solidFill>
              </a:rPr>
              <a:t> committee to study Deaf Mission administration.</a:t>
            </a:r>
          </a:p>
          <a:p>
            <a:r>
              <a:rPr lang="en-US" sz="3200" dirty="0">
                <a:solidFill>
                  <a:schemeClr val="bg1"/>
                </a:solidFill>
              </a:rPr>
              <a:t>The committee determines that it is important to maintain and nurture the unity among the Lutheran Deaf </a:t>
            </a:r>
            <a:br>
              <a:rPr lang="en-US" sz="3200" dirty="0">
                <a:solidFill>
                  <a:schemeClr val="bg1"/>
                </a:solidFill>
              </a:rPr>
            </a:br>
            <a:r>
              <a:rPr lang="en-US" sz="3200" dirty="0">
                <a:solidFill>
                  <a:schemeClr val="bg1"/>
                </a:solidFill>
              </a:rPr>
              <a:t>and to provide opportunities for leadership </a:t>
            </a:r>
            <a:br>
              <a:rPr lang="en-US" sz="3200" dirty="0">
                <a:solidFill>
                  <a:schemeClr val="bg1"/>
                </a:solidFill>
              </a:rPr>
            </a:br>
            <a:r>
              <a:rPr lang="en-US" sz="3200" dirty="0">
                <a:solidFill>
                  <a:schemeClr val="bg1"/>
                </a:solidFill>
              </a:rPr>
              <a:t>and training.</a:t>
            </a:r>
          </a:p>
          <a:p>
            <a:r>
              <a:rPr lang="en-US" sz="3200" dirty="0">
                <a:solidFill>
                  <a:schemeClr val="bg1"/>
                </a:solidFill>
              </a:rPr>
              <a:t>One recommendation us the creation of </a:t>
            </a:r>
            <a:br>
              <a:rPr lang="en-US" sz="3200" dirty="0">
                <a:solidFill>
                  <a:schemeClr val="bg1"/>
                </a:solidFill>
              </a:rPr>
            </a:br>
            <a:r>
              <a:rPr lang="en-US" sz="3200" dirty="0">
                <a:solidFill>
                  <a:schemeClr val="bg1"/>
                </a:solidFill>
              </a:rPr>
              <a:t>an International Lutheran Deaf Association.</a:t>
            </a:r>
          </a:p>
          <a:p>
            <a:pPr marL="914400" indent="-914400">
              <a:buNone/>
              <a:tabLst>
                <a:tab pos="457200" algn="l"/>
              </a:tabLst>
            </a:pPr>
            <a:endParaRPr lang="en-US" sz="3200" dirty="0">
              <a:solidFill>
                <a:schemeClr val="bg1"/>
              </a:solidFill>
            </a:endParaRPr>
          </a:p>
          <a:p>
            <a:endParaRPr lang="en-US" sz="3200" dirty="0">
              <a:solidFill>
                <a:schemeClr val="bg1"/>
              </a:solidFill>
            </a:endParaRPr>
          </a:p>
        </p:txBody>
      </p:sp>
      <p:pic>
        <p:nvPicPr>
          <p:cNvPr id="8" name="Picture 7">
            <a:extLst>
              <a:ext uri="{FF2B5EF4-FFF2-40B4-BE49-F238E27FC236}">
                <a16:creationId xmlns:a16="http://schemas.microsoft.com/office/drawing/2014/main" id="{746C1165-C2A2-4669-82F0-0A2800DE9FC3}"/>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8525740" y="3605790"/>
            <a:ext cx="3042808" cy="2571173"/>
          </a:xfrm>
          <a:prstGeom prst="rect">
            <a:avLst/>
          </a:prstGeom>
        </p:spPr>
      </p:pic>
      <p:sp>
        <p:nvSpPr>
          <p:cNvPr id="9" name="TextBox 8">
            <a:extLst>
              <a:ext uri="{FF2B5EF4-FFF2-40B4-BE49-F238E27FC236}">
                <a16:creationId xmlns:a16="http://schemas.microsoft.com/office/drawing/2014/main" id="{14F9BAF8-8E67-4D14-B455-A74515B686E3}"/>
              </a:ext>
            </a:extLst>
          </p:cNvPr>
          <p:cNvSpPr txBox="1"/>
          <p:nvPr/>
        </p:nvSpPr>
        <p:spPr>
          <a:xfrm>
            <a:off x="8562109" y="6350700"/>
            <a:ext cx="3006439" cy="230832"/>
          </a:xfrm>
          <a:prstGeom prst="rect">
            <a:avLst/>
          </a:prstGeom>
          <a:noFill/>
        </p:spPr>
        <p:txBody>
          <a:bodyPr wrap="square" rtlCol="0">
            <a:spAutoFit/>
          </a:bodyPr>
          <a:lstStyle/>
          <a:p>
            <a:r>
              <a:rPr lang="en-US" sz="900">
                <a:hlinkClick r:id="rId4" tooltip="http://bedfordcountysummertechdays.wikispaces.com/act+48+information"/>
              </a:rPr>
              <a:t>This Photo</a:t>
            </a:r>
            <a:r>
              <a:rPr lang="en-US" sz="900"/>
              <a:t> by Unknown Author is licensed under </a:t>
            </a:r>
            <a:r>
              <a:rPr lang="en-US" sz="900">
                <a:hlinkClick r:id="rId5" tooltip="https://creativecommons.org/licenses/by-sa/3.0/"/>
              </a:rPr>
              <a:t>CC BY-SA</a:t>
            </a:r>
            <a:endParaRPr lang="en-US" sz="900"/>
          </a:p>
        </p:txBody>
      </p:sp>
    </p:spTree>
    <p:extLst>
      <p:ext uri="{BB962C8B-B14F-4D97-AF65-F5344CB8AC3E}">
        <p14:creationId xmlns:p14="http://schemas.microsoft.com/office/powerpoint/2010/main" val="3340782656"/>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left)">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left)">
                                      <p:cBhvr>
                                        <p:cTn id="1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47C12-2709-4071-844E-770CEDFC189F}"/>
              </a:ext>
            </a:extLst>
          </p:cNvPr>
          <p:cNvSpPr>
            <a:spLocks noGrp="1"/>
          </p:cNvSpPr>
          <p:nvPr>
            <p:ph type="title"/>
          </p:nvPr>
        </p:nvSpPr>
        <p:spPr/>
        <p:txBody>
          <a:bodyPr/>
          <a:lstStyle/>
          <a:p>
            <a:r>
              <a:rPr lang="en-US" dirty="0">
                <a:solidFill>
                  <a:schemeClr val="bg1"/>
                </a:solidFill>
              </a:rPr>
              <a:t>A Push for a National Conference – 2</a:t>
            </a:r>
            <a:r>
              <a:rPr lang="en-US" baseline="30000" dirty="0">
                <a:solidFill>
                  <a:schemeClr val="bg1"/>
                </a:solidFill>
              </a:rPr>
              <a:t>nd</a:t>
            </a:r>
            <a:r>
              <a:rPr lang="en-US" dirty="0">
                <a:solidFill>
                  <a:schemeClr val="bg1"/>
                </a:solidFill>
              </a:rPr>
              <a:t> Try</a:t>
            </a:r>
          </a:p>
        </p:txBody>
      </p:sp>
      <p:sp>
        <p:nvSpPr>
          <p:cNvPr id="4" name="Content Placeholder 3">
            <a:extLst>
              <a:ext uri="{FF2B5EF4-FFF2-40B4-BE49-F238E27FC236}">
                <a16:creationId xmlns:a16="http://schemas.microsoft.com/office/drawing/2014/main" id="{270108FF-16DB-4EA0-823D-C67026823BB0}"/>
              </a:ext>
            </a:extLst>
          </p:cNvPr>
          <p:cNvSpPr>
            <a:spLocks noGrp="1"/>
          </p:cNvSpPr>
          <p:nvPr>
            <p:ph idx="1"/>
          </p:nvPr>
        </p:nvSpPr>
        <p:spPr/>
        <p:txBody>
          <a:bodyPr>
            <a:normAutofit/>
          </a:bodyPr>
          <a:lstStyle/>
          <a:p>
            <a:r>
              <a:rPr lang="en-US" sz="3200" dirty="0">
                <a:solidFill>
                  <a:schemeClr val="bg1"/>
                </a:solidFill>
              </a:rPr>
              <a:t>The 1969 Synod convention finalizes the decision to give Districts oversight of Deaf Missions. </a:t>
            </a:r>
          </a:p>
          <a:p>
            <a:r>
              <a:rPr lang="en-US" sz="3200" dirty="0">
                <a:solidFill>
                  <a:schemeClr val="bg1"/>
                </a:solidFill>
              </a:rPr>
              <a:t>The Mission Board proceeds with the plan for </a:t>
            </a:r>
            <a:br>
              <a:rPr lang="en-US" sz="3200" dirty="0">
                <a:solidFill>
                  <a:schemeClr val="bg1"/>
                </a:solidFill>
              </a:rPr>
            </a:br>
            <a:r>
              <a:rPr lang="en-US" sz="3200" dirty="0">
                <a:solidFill>
                  <a:schemeClr val="bg1"/>
                </a:solidFill>
              </a:rPr>
              <a:t>an ILDA.</a:t>
            </a:r>
          </a:p>
          <a:p>
            <a:r>
              <a:rPr lang="en-US" sz="3200" dirty="0">
                <a:solidFill>
                  <a:schemeClr val="bg1"/>
                </a:solidFill>
              </a:rPr>
              <a:t>In April 1970 the proposed Constitution is</a:t>
            </a:r>
            <a:br>
              <a:rPr lang="en-US" sz="3200" dirty="0">
                <a:solidFill>
                  <a:schemeClr val="bg1"/>
                </a:solidFill>
              </a:rPr>
            </a:br>
            <a:r>
              <a:rPr lang="en-US" sz="3200" dirty="0">
                <a:solidFill>
                  <a:schemeClr val="bg1"/>
                </a:solidFill>
              </a:rPr>
              <a:t>completed and sent to all congregations.</a:t>
            </a:r>
          </a:p>
          <a:p>
            <a:endParaRPr lang="en-US" sz="3200" dirty="0">
              <a:solidFill>
                <a:schemeClr val="bg1"/>
              </a:solidFill>
            </a:endParaRPr>
          </a:p>
        </p:txBody>
      </p:sp>
      <p:pic>
        <p:nvPicPr>
          <p:cNvPr id="5" name="Picture 4">
            <a:extLst>
              <a:ext uri="{FF2B5EF4-FFF2-40B4-BE49-F238E27FC236}">
                <a16:creationId xmlns:a16="http://schemas.microsoft.com/office/drawing/2014/main" id="{FCF8B6E0-218B-4A98-A406-E016B9D23911}"/>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8354291" y="3215916"/>
            <a:ext cx="2697740" cy="2591715"/>
          </a:xfrm>
          <a:prstGeom prst="rect">
            <a:avLst/>
          </a:prstGeom>
        </p:spPr>
      </p:pic>
      <p:sp>
        <p:nvSpPr>
          <p:cNvPr id="6" name="TextBox 5">
            <a:extLst>
              <a:ext uri="{FF2B5EF4-FFF2-40B4-BE49-F238E27FC236}">
                <a16:creationId xmlns:a16="http://schemas.microsoft.com/office/drawing/2014/main" id="{1DCCA285-F545-4A1E-B93D-AF60FEB89729}"/>
              </a:ext>
            </a:extLst>
          </p:cNvPr>
          <p:cNvSpPr txBox="1"/>
          <p:nvPr/>
        </p:nvSpPr>
        <p:spPr>
          <a:xfrm>
            <a:off x="8354291" y="6207249"/>
            <a:ext cx="3154940" cy="230832"/>
          </a:xfrm>
          <a:prstGeom prst="rect">
            <a:avLst/>
          </a:prstGeom>
          <a:noFill/>
        </p:spPr>
        <p:txBody>
          <a:bodyPr wrap="square" rtlCol="0">
            <a:spAutoFit/>
          </a:bodyPr>
          <a:lstStyle/>
          <a:p>
            <a:r>
              <a:rPr lang="en-US" sz="900">
                <a:hlinkClick r:id="rId4" tooltip="http://business304.wikispaces.com/Peripheral+Rights"/>
              </a:rPr>
              <a:t>This Photo</a:t>
            </a:r>
            <a:r>
              <a:rPr lang="en-US" sz="900"/>
              <a:t> by Unknown Author is licensed under </a:t>
            </a:r>
            <a:r>
              <a:rPr lang="en-US" sz="900">
                <a:hlinkClick r:id="rId5" tooltip="https://creativecommons.org/licenses/by-sa/3.0/"/>
              </a:rPr>
              <a:t>CC BY-SA</a:t>
            </a:r>
            <a:endParaRPr lang="en-US" sz="900"/>
          </a:p>
        </p:txBody>
      </p:sp>
    </p:spTree>
    <p:extLst>
      <p:ext uri="{BB962C8B-B14F-4D97-AF65-F5344CB8AC3E}">
        <p14:creationId xmlns:p14="http://schemas.microsoft.com/office/powerpoint/2010/main" val="1081858093"/>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left)">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left)">
                                      <p:cBhvr>
                                        <p:cTn id="1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47C12-2709-4071-844E-770CEDFC189F}"/>
              </a:ext>
            </a:extLst>
          </p:cNvPr>
          <p:cNvSpPr>
            <a:spLocks noGrp="1"/>
          </p:cNvSpPr>
          <p:nvPr>
            <p:ph type="title"/>
          </p:nvPr>
        </p:nvSpPr>
        <p:spPr/>
        <p:txBody>
          <a:bodyPr/>
          <a:lstStyle/>
          <a:p>
            <a:r>
              <a:rPr lang="en-US" dirty="0">
                <a:solidFill>
                  <a:schemeClr val="bg1"/>
                </a:solidFill>
              </a:rPr>
              <a:t>A Push for a National Conference – 2</a:t>
            </a:r>
            <a:r>
              <a:rPr lang="en-US" baseline="30000" dirty="0">
                <a:solidFill>
                  <a:schemeClr val="bg1"/>
                </a:solidFill>
              </a:rPr>
              <a:t>nd</a:t>
            </a:r>
            <a:r>
              <a:rPr lang="en-US" dirty="0">
                <a:solidFill>
                  <a:schemeClr val="bg1"/>
                </a:solidFill>
              </a:rPr>
              <a:t> Try</a:t>
            </a:r>
          </a:p>
        </p:txBody>
      </p:sp>
      <p:sp>
        <p:nvSpPr>
          <p:cNvPr id="4" name="Content Placeholder 3">
            <a:extLst>
              <a:ext uri="{FF2B5EF4-FFF2-40B4-BE49-F238E27FC236}">
                <a16:creationId xmlns:a16="http://schemas.microsoft.com/office/drawing/2014/main" id="{270108FF-16DB-4EA0-823D-C67026823BB0}"/>
              </a:ext>
            </a:extLst>
          </p:cNvPr>
          <p:cNvSpPr>
            <a:spLocks noGrp="1"/>
          </p:cNvSpPr>
          <p:nvPr>
            <p:ph idx="1"/>
          </p:nvPr>
        </p:nvSpPr>
        <p:spPr/>
        <p:txBody>
          <a:bodyPr>
            <a:normAutofit/>
          </a:bodyPr>
          <a:lstStyle/>
          <a:p>
            <a:r>
              <a:rPr lang="en-US" sz="3200" dirty="0">
                <a:solidFill>
                  <a:schemeClr val="bg1"/>
                </a:solidFill>
              </a:rPr>
              <a:t>A committee is formed to plan the constituting (first) convention of ILDA to be held at Chicago, July 16-18, 1971.</a:t>
            </a:r>
          </a:p>
          <a:p>
            <a:r>
              <a:rPr lang="en-US" sz="3200" dirty="0">
                <a:solidFill>
                  <a:schemeClr val="bg1"/>
                </a:solidFill>
              </a:rPr>
              <a:t>It includes the regional advisors and one lay representative from each region.</a:t>
            </a:r>
          </a:p>
          <a:p>
            <a:r>
              <a:rPr lang="en-US" sz="3200" dirty="0">
                <a:solidFill>
                  <a:schemeClr val="bg1"/>
                </a:solidFill>
              </a:rPr>
              <a:t>It chooses temporary officers and </a:t>
            </a:r>
            <a:br>
              <a:rPr lang="en-US" sz="3200" dirty="0">
                <a:solidFill>
                  <a:schemeClr val="bg1"/>
                </a:solidFill>
              </a:rPr>
            </a:br>
            <a:r>
              <a:rPr lang="en-US" sz="3200" dirty="0">
                <a:solidFill>
                  <a:schemeClr val="bg1"/>
                </a:solidFill>
              </a:rPr>
              <a:t>divides the preparation work among </a:t>
            </a:r>
            <a:br>
              <a:rPr lang="en-US" sz="3200" dirty="0">
                <a:solidFill>
                  <a:schemeClr val="bg1"/>
                </a:solidFill>
              </a:rPr>
            </a:br>
            <a:r>
              <a:rPr lang="en-US" sz="3200" dirty="0">
                <a:solidFill>
                  <a:schemeClr val="bg1"/>
                </a:solidFill>
              </a:rPr>
              <a:t>the regions.</a:t>
            </a:r>
          </a:p>
          <a:p>
            <a:endParaRPr lang="en-US" sz="3200" dirty="0">
              <a:solidFill>
                <a:schemeClr val="bg1"/>
              </a:solidFill>
            </a:endParaRPr>
          </a:p>
          <a:p>
            <a:endParaRPr lang="en-US" sz="3200" dirty="0">
              <a:solidFill>
                <a:schemeClr val="bg1"/>
              </a:solidFill>
            </a:endParaRPr>
          </a:p>
        </p:txBody>
      </p:sp>
      <p:pic>
        <p:nvPicPr>
          <p:cNvPr id="8" name="Picture 7">
            <a:extLst>
              <a:ext uri="{FF2B5EF4-FFF2-40B4-BE49-F238E27FC236}">
                <a16:creationId xmlns:a16="http://schemas.microsoft.com/office/drawing/2014/main" id="{B1CEB421-9503-4B1C-9C29-FC2A344B8AC7}"/>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7606145" y="3026147"/>
            <a:ext cx="3538175" cy="2919984"/>
          </a:xfrm>
          <a:prstGeom prst="rect">
            <a:avLst/>
          </a:prstGeom>
        </p:spPr>
      </p:pic>
      <p:sp>
        <p:nvSpPr>
          <p:cNvPr id="9" name="TextBox 8">
            <a:extLst>
              <a:ext uri="{FF2B5EF4-FFF2-40B4-BE49-F238E27FC236}">
                <a16:creationId xmlns:a16="http://schemas.microsoft.com/office/drawing/2014/main" id="{380FF00C-E63C-4DC0-87CC-10D1D6F03E41}"/>
              </a:ext>
            </a:extLst>
          </p:cNvPr>
          <p:cNvSpPr txBox="1"/>
          <p:nvPr/>
        </p:nvSpPr>
        <p:spPr>
          <a:xfrm>
            <a:off x="8433816" y="6196484"/>
            <a:ext cx="2919984" cy="230832"/>
          </a:xfrm>
          <a:prstGeom prst="rect">
            <a:avLst/>
          </a:prstGeom>
          <a:noFill/>
        </p:spPr>
        <p:txBody>
          <a:bodyPr wrap="square" rtlCol="0">
            <a:spAutoFit/>
          </a:bodyPr>
          <a:lstStyle/>
          <a:p>
            <a:r>
              <a:rPr lang="en-US" sz="900" dirty="0">
                <a:hlinkClick r:id="rId4" tooltip="http://www.freestockphotos.biz/stockphoto/9551"/>
              </a:rPr>
              <a:t>This Photo</a:t>
            </a:r>
            <a:r>
              <a:rPr lang="en-US" sz="900" dirty="0"/>
              <a:t> by Unknown Author is licensed under </a:t>
            </a:r>
            <a:r>
              <a:rPr lang="en-US" sz="900" dirty="0">
                <a:hlinkClick r:id="rId5" tooltip="https://creativecommons.org/licenses/by-sa/2.0/"/>
              </a:rPr>
              <a:t>CC BY-SA</a:t>
            </a:r>
            <a:endParaRPr lang="en-US" sz="900" dirty="0"/>
          </a:p>
        </p:txBody>
      </p:sp>
    </p:spTree>
    <p:extLst>
      <p:ext uri="{BB962C8B-B14F-4D97-AF65-F5344CB8AC3E}">
        <p14:creationId xmlns:p14="http://schemas.microsoft.com/office/powerpoint/2010/main" val="868295342"/>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left)">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left)">
                                      <p:cBhvr>
                                        <p:cTn id="1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86DF16E-63D8-43DF-898F-0F1442B4BF33}"/>
              </a:ext>
            </a:extLst>
          </p:cNvPr>
          <p:cNvSpPr>
            <a:spLocks noGrp="1"/>
          </p:cNvSpPr>
          <p:nvPr>
            <p:ph type="title"/>
          </p:nvPr>
        </p:nvSpPr>
        <p:spPr/>
        <p:txBody>
          <a:bodyPr/>
          <a:lstStyle/>
          <a:p>
            <a:r>
              <a:rPr lang="en-US" dirty="0">
                <a:solidFill>
                  <a:schemeClr val="bg1"/>
                </a:solidFill>
              </a:rPr>
              <a:t>Publicity &amp; Promotion</a:t>
            </a:r>
          </a:p>
        </p:txBody>
      </p:sp>
      <p:sp>
        <p:nvSpPr>
          <p:cNvPr id="6" name="Content Placeholder 5">
            <a:extLst>
              <a:ext uri="{FF2B5EF4-FFF2-40B4-BE49-F238E27FC236}">
                <a16:creationId xmlns:a16="http://schemas.microsoft.com/office/drawing/2014/main" id="{8EC0AE11-C9D3-4F27-8E0A-C55147D93BE6}"/>
              </a:ext>
            </a:extLst>
          </p:cNvPr>
          <p:cNvSpPr>
            <a:spLocks noGrp="1"/>
          </p:cNvSpPr>
          <p:nvPr>
            <p:ph sz="half" idx="1"/>
          </p:nvPr>
        </p:nvSpPr>
        <p:spPr>
          <a:xfrm>
            <a:off x="838199" y="1825625"/>
            <a:ext cx="6352309" cy="4351338"/>
          </a:xfrm>
        </p:spPr>
        <p:txBody>
          <a:bodyPr>
            <a:normAutofit/>
          </a:bodyPr>
          <a:lstStyle/>
          <a:p>
            <a:r>
              <a:rPr lang="en-US" sz="3200" dirty="0">
                <a:solidFill>
                  <a:schemeClr val="bg1"/>
                </a:solidFill>
              </a:rPr>
              <a:t>The committee and Synod begins the work  of promoting ILDA. </a:t>
            </a:r>
          </a:p>
          <a:p>
            <a:r>
              <a:rPr lang="en-US" sz="3200" dirty="0">
                <a:solidFill>
                  <a:schemeClr val="bg1"/>
                </a:solidFill>
              </a:rPr>
              <a:t>Articles, pictures and registration appear in </a:t>
            </a:r>
            <a:r>
              <a:rPr lang="en-US" sz="3200" i="1" dirty="0">
                <a:solidFill>
                  <a:schemeClr val="bg1"/>
                </a:solidFill>
              </a:rPr>
              <a:t>The Deaf Lutheran</a:t>
            </a:r>
            <a:r>
              <a:rPr lang="en-US" sz="3200" dirty="0">
                <a:solidFill>
                  <a:schemeClr val="bg1"/>
                </a:solidFill>
              </a:rPr>
              <a:t>.</a:t>
            </a:r>
          </a:p>
          <a:p>
            <a:r>
              <a:rPr lang="en-US" sz="3200" dirty="0">
                <a:solidFill>
                  <a:schemeClr val="bg1"/>
                </a:solidFill>
              </a:rPr>
              <a:t>A banner contest is planned.</a:t>
            </a:r>
          </a:p>
          <a:p>
            <a:r>
              <a:rPr lang="en-US" sz="3200" dirty="0">
                <a:solidFill>
                  <a:schemeClr val="bg1"/>
                </a:solidFill>
              </a:rPr>
              <a:t>There is even a contest to create an emblem for ILDA.</a:t>
            </a:r>
          </a:p>
        </p:txBody>
      </p:sp>
      <p:pic>
        <p:nvPicPr>
          <p:cNvPr id="8" name="Content Placeholder 7">
            <a:extLst>
              <a:ext uri="{FF2B5EF4-FFF2-40B4-BE49-F238E27FC236}">
                <a16:creationId xmlns:a16="http://schemas.microsoft.com/office/drawing/2014/main" id="{77585FFD-1288-46F0-8D6F-E37D9C02E357}"/>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855528" y="1042006"/>
            <a:ext cx="3642122" cy="5134957"/>
          </a:xfrm>
          <a:prstGeom prst="rect">
            <a:avLst/>
          </a:prstGeom>
        </p:spPr>
      </p:pic>
    </p:spTree>
    <p:extLst>
      <p:ext uri="{BB962C8B-B14F-4D97-AF65-F5344CB8AC3E}">
        <p14:creationId xmlns:p14="http://schemas.microsoft.com/office/powerpoint/2010/main" val="3342595857"/>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left)">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wipe(left)">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wipe(left)">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wipe(left)">
                                      <p:cBhvr>
                                        <p:cTn id="22"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47C12-2709-4071-844E-770CEDFC189F}"/>
              </a:ext>
            </a:extLst>
          </p:cNvPr>
          <p:cNvSpPr>
            <a:spLocks noGrp="1"/>
          </p:cNvSpPr>
          <p:nvPr>
            <p:ph type="title"/>
          </p:nvPr>
        </p:nvSpPr>
        <p:spPr/>
        <p:txBody>
          <a:bodyPr/>
          <a:lstStyle/>
          <a:p>
            <a:r>
              <a:rPr lang="en-US" dirty="0">
                <a:solidFill>
                  <a:schemeClr val="bg1"/>
                </a:solidFill>
              </a:rPr>
              <a:t>What is the purpose of ILDA?</a:t>
            </a:r>
          </a:p>
        </p:txBody>
      </p:sp>
      <p:sp>
        <p:nvSpPr>
          <p:cNvPr id="4" name="Content Placeholder 3">
            <a:extLst>
              <a:ext uri="{FF2B5EF4-FFF2-40B4-BE49-F238E27FC236}">
                <a16:creationId xmlns:a16="http://schemas.microsoft.com/office/drawing/2014/main" id="{270108FF-16DB-4EA0-823D-C67026823BB0}"/>
              </a:ext>
            </a:extLst>
          </p:cNvPr>
          <p:cNvSpPr>
            <a:spLocks noGrp="1"/>
          </p:cNvSpPr>
          <p:nvPr>
            <p:ph idx="1"/>
          </p:nvPr>
        </p:nvSpPr>
        <p:spPr/>
        <p:txBody>
          <a:bodyPr>
            <a:normAutofit fontScale="92500" lnSpcReduction="20000"/>
          </a:bodyPr>
          <a:lstStyle/>
          <a:p>
            <a:r>
              <a:rPr lang="en-US" sz="3500" dirty="0">
                <a:solidFill>
                  <a:schemeClr val="bg1"/>
                </a:solidFill>
              </a:rPr>
              <a:t>The general purpose of the International Lutheran Deaf Association (ILDA) is to promote the Christian faith and life of Lutheran deaf persons and all the deaf throughout the world. </a:t>
            </a:r>
          </a:p>
          <a:p>
            <a:r>
              <a:rPr lang="en-US" sz="3500" dirty="0">
                <a:solidFill>
                  <a:schemeClr val="bg1"/>
                </a:solidFill>
              </a:rPr>
              <a:t>A specific goal is to build and support lay leadership among deaf Lutherans in all areas of religious life, faith, activity, and service. </a:t>
            </a:r>
          </a:p>
          <a:p>
            <a:r>
              <a:rPr lang="en-US" sz="3500" dirty="0">
                <a:solidFill>
                  <a:schemeClr val="bg1"/>
                </a:solidFill>
              </a:rPr>
              <a:t>ILDA shall also develop programs to be used in the church for the spiritual strength and growth of deaf members of all ages.</a:t>
            </a:r>
          </a:p>
          <a:p>
            <a:pPr marL="0" indent="0" algn="r">
              <a:buNone/>
            </a:pPr>
            <a:r>
              <a:rPr lang="en-US" sz="2200" i="1" dirty="0">
                <a:solidFill>
                  <a:schemeClr val="bg1"/>
                </a:solidFill>
              </a:rPr>
              <a:t>TDL, Feb 1971, 22</a:t>
            </a:r>
          </a:p>
          <a:p>
            <a:endParaRPr lang="en-US" sz="3200" dirty="0">
              <a:solidFill>
                <a:schemeClr val="bg1"/>
              </a:solidFill>
            </a:endParaRPr>
          </a:p>
        </p:txBody>
      </p:sp>
    </p:spTree>
    <p:extLst>
      <p:ext uri="{BB962C8B-B14F-4D97-AF65-F5344CB8AC3E}">
        <p14:creationId xmlns:p14="http://schemas.microsoft.com/office/powerpoint/2010/main" val="1154572677"/>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left)">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left)">
                                      <p:cBhvr>
                                        <p:cTn id="1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32119-5CF6-4A9A-AA70-7AC8A8D14E67}"/>
              </a:ext>
            </a:extLst>
          </p:cNvPr>
          <p:cNvSpPr>
            <a:spLocks noGrp="1"/>
          </p:cNvSpPr>
          <p:nvPr>
            <p:ph type="title"/>
          </p:nvPr>
        </p:nvSpPr>
        <p:spPr/>
        <p:txBody>
          <a:bodyPr/>
          <a:lstStyle/>
          <a:p>
            <a:r>
              <a:rPr lang="en-US" dirty="0">
                <a:solidFill>
                  <a:schemeClr val="bg1"/>
                </a:solidFill>
              </a:rPr>
              <a:t>ILDA – Why?</a:t>
            </a:r>
          </a:p>
        </p:txBody>
      </p:sp>
      <p:sp>
        <p:nvSpPr>
          <p:cNvPr id="3" name="Content Placeholder 2">
            <a:extLst>
              <a:ext uri="{FF2B5EF4-FFF2-40B4-BE49-F238E27FC236}">
                <a16:creationId xmlns:a16="http://schemas.microsoft.com/office/drawing/2014/main" id="{6A0217D7-0FB4-45EA-A222-02185A429AAE}"/>
              </a:ext>
            </a:extLst>
          </p:cNvPr>
          <p:cNvSpPr>
            <a:spLocks noGrp="1"/>
          </p:cNvSpPr>
          <p:nvPr>
            <p:ph idx="1"/>
          </p:nvPr>
        </p:nvSpPr>
        <p:spPr/>
        <p:txBody>
          <a:bodyPr>
            <a:normAutofit/>
          </a:bodyPr>
          <a:lstStyle/>
          <a:p>
            <a:r>
              <a:rPr lang="en-US" sz="3200" dirty="0">
                <a:solidFill>
                  <a:schemeClr val="bg1"/>
                </a:solidFill>
              </a:rPr>
              <a:t>Unity – to strengthen the church in its mission</a:t>
            </a:r>
          </a:p>
          <a:p>
            <a:r>
              <a:rPr lang="en-US" sz="3200" dirty="0">
                <a:solidFill>
                  <a:schemeClr val="bg1"/>
                </a:solidFill>
              </a:rPr>
              <a:t>Identity – to be seen and known in mission</a:t>
            </a:r>
          </a:p>
          <a:p>
            <a:r>
              <a:rPr lang="en-US" sz="3200" dirty="0">
                <a:solidFill>
                  <a:schemeClr val="bg1"/>
                </a:solidFill>
              </a:rPr>
              <a:t>Self-determination – to have a voice in the goals and plans for the future of our mission.</a:t>
            </a:r>
          </a:p>
          <a:p>
            <a:endParaRPr lang="en-US" sz="3200" dirty="0">
              <a:solidFill>
                <a:schemeClr val="bg1"/>
              </a:solidFill>
            </a:endParaRPr>
          </a:p>
          <a:p>
            <a:pPr marL="0" indent="0" algn="r">
              <a:buNone/>
            </a:pPr>
            <a:r>
              <a:rPr lang="en-US" sz="2400" i="1" dirty="0">
                <a:solidFill>
                  <a:schemeClr val="bg1"/>
                </a:solidFill>
              </a:rPr>
              <a:t>Rev. Herbert </a:t>
            </a:r>
            <a:r>
              <a:rPr lang="en-US" sz="2400" i="1" dirty="0" err="1">
                <a:solidFill>
                  <a:schemeClr val="bg1"/>
                </a:solidFill>
              </a:rPr>
              <a:t>Rohe</a:t>
            </a:r>
            <a:r>
              <a:rPr lang="en-US" sz="2400" i="1" dirty="0">
                <a:solidFill>
                  <a:schemeClr val="bg1"/>
                </a:solidFill>
              </a:rPr>
              <a:t>,</a:t>
            </a:r>
          </a:p>
          <a:p>
            <a:pPr marL="0" indent="0" algn="r">
              <a:buNone/>
            </a:pPr>
            <a:r>
              <a:rPr lang="en-US" sz="2400" i="1" dirty="0">
                <a:solidFill>
                  <a:schemeClr val="bg1"/>
                </a:solidFill>
              </a:rPr>
              <a:t>Secretary for Deaf Missions</a:t>
            </a:r>
          </a:p>
          <a:p>
            <a:pPr marL="0" indent="0" algn="r">
              <a:buNone/>
            </a:pPr>
            <a:r>
              <a:rPr lang="en-US" sz="2400" i="1" dirty="0">
                <a:solidFill>
                  <a:schemeClr val="bg1"/>
                </a:solidFill>
              </a:rPr>
              <a:t>TDL, Feb 1971, 24</a:t>
            </a:r>
          </a:p>
        </p:txBody>
      </p:sp>
    </p:spTree>
    <p:extLst>
      <p:ext uri="{BB962C8B-B14F-4D97-AF65-F5344CB8AC3E}">
        <p14:creationId xmlns:p14="http://schemas.microsoft.com/office/powerpoint/2010/main" val="2286180605"/>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left)">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wipe(left)">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461CF46-0051-4223-9F0B-B35FA23EC24E}"/>
              </a:ext>
            </a:extLst>
          </p:cNvPr>
          <p:cNvPicPr>
            <a:picLocks noChangeAspect="1"/>
          </p:cNvPicPr>
          <p:nvPr/>
        </p:nvPicPr>
        <p:blipFill>
          <a:blip r:embed="rId3">
            <a:clrChange>
              <a:clrFrom>
                <a:srgbClr val="000000"/>
              </a:clrFrom>
              <a:clrTo>
                <a:srgbClr val="000000">
                  <a:alpha val="0"/>
                </a:srgbClr>
              </a:clrTo>
            </a:clrChange>
            <a:extLst>
              <a:ext uri="{28A0092B-C50C-407E-A947-70E740481C1C}">
                <a14:useLocalDpi xmlns:a14="http://schemas.microsoft.com/office/drawing/2010/main" val="0"/>
              </a:ext>
            </a:extLst>
          </a:blip>
          <a:stretch>
            <a:fillRect/>
          </a:stretch>
        </p:blipFill>
        <p:spPr>
          <a:xfrm>
            <a:off x="665018" y="706583"/>
            <a:ext cx="10834255" cy="5489902"/>
          </a:xfrm>
          <a:prstGeom prst="rect">
            <a:avLst/>
          </a:prstGeom>
        </p:spPr>
      </p:pic>
      <p:sp>
        <p:nvSpPr>
          <p:cNvPr id="5" name="Subtitle 4">
            <a:extLst>
              <a:ext uri="{FF2B5EF4-FFF2-40B4-BE49-F238E27FC236}">
                <a16:creationId xmlns:a16="http://schemas.microsoft.com/office/drawing/2014/main" id="{512DBBFC-8033-46C3-BF81-B031CB84C0E7}"/>
              </a:ext>
            </a:extLst>
          </p:cNvPr>
          <p:cNvSpPr>
            <a:spLocks noGrp="1"/>
          </p:cNvSpPr>
          <p:nvPr>
            <p:ph type="subTitle" idx="1"/>
          </p:nvPr>
        </p:nvSpPr>
        <p:spPr/>
        <p:txBody>
          <a:bodyPr>
            <a:normAutofit/>
          </a:bodyPr>
          <a:lstStyle/>
          <a:p>
            <a:r>
              <a:rPr lang="en-US" sz="3600" dirty="0">
                <a:solidFill>
                  <a:schemeClr val="bg1"/>
                </a:solidFill>
              </a:rPr>
              <a:t>Chicago, Illinois</a:t>
            </a:r>
          </a:p>
        </p:txBody>
      </p:sp>
      <p:sp>
        <p:nvSpPr>
          <p:cNvPr id="4" name="Title 3">
            <a:extLst>
              <a:ext uri="{FF2B5EF4-FFF2-40B4-BE49-F238E27FC236}">
                <a16:creationId xmlns:a16="http://schemas.microsoft.com/office/drawing/2014/main" id="{0C6DB37D-236B-41DA-B60A-80D453B4954E}"/>
              </a:ext>
            </a:extLst>
          </p:cNvPr>
          <p:cNvSpPr>
            <a:spLocks noGrp="1"/>
          </p:cNvSpPr>
          <p:nvPr>
            <p:ph type="ctrTitle"/>
          </p:nvPr>
        </p:nvSpPr>
        <p:spPr/>
        <p:txBody>
          <a:bodyPr/>
          <a:lstStyle/>
          <a:p>
            <a:r>
              <a:rPr lang="en-US" dirty="0">
                <a:solidFill>
                  <a:schemeClr val="bg1"/>
                </a:solidFill>
              </a:rPr>
              <a:t>July 16 – 18, 1971</a:t>
            </a:r>
          </a:p>
        </p:txBody>
      </p:sp>
      <p:sp>
        <p:nvSpPr>
          <p:cNvPr id="6" name="TextBox 5">
            <a:extLst>
              <a:ext uri="{FF2B5EF4-FFF2-40B4-BE49-F238E27FC236}">
                <a16:creationId xmlns:a16="http://schemas.microsoft.com/office/drawing/2014/main" id="{5B3CE76A-BD03-4ACB-BF47-CD1AC011CF90}"/>
              </a:ext>
            </a:extLst>
          </p:cNvPr>
          <p:cNvSpPr txBox="1"/>
          <p:nvPr/>
        </p:nvSpPr>
        <p:spPr>
          <a:xfrm>
            <a:off x="8433816" y="6196484"/>
            <a:ext cx="2919984" cy="230832"/>
          </a:xfrm>
          <a:prstGeom prst="rect">
            <a:avLst/>
          </a:prstGeom>
          <a:noFill/>
        </p:spPr>
        <p:txBody>
          <a:bodyPr wrap="square" rtlCol="0">
            <a:spAutoFit/>
          </a:bodyPr>
          <a:lstStyle/>
          <a:p>
            <a:r>
              <a:rPr lang="en-US" sz="900" dirty="0">
                <a:hlinkClick r:id="rId4" tooltip="http://www.freestockphotos.biz/stockphoto/9551"/>
              </a:rPr>
              <a:t>This Photo</a:t>
            </a:r>
            <a:r>
              <a:rPr lang="en-US" sz="900" dirty="0"/>
              <a:t> by Unknown Author is licensed under </a:t>
            </a:r>
            <a:r>
              <a:rPr lang="en-US" sz="900" dirty="0">
                <a:hlinkClick r:id="rId5" tooltip="https://creativecommons.org/licenses/by-sa/2.0/"/>
              </a:rPr>
              <a:t>CC BY-SA</a:t>
            </a:r>
            <a:endParaRPr lang="en-US" sz="900" dirty="0"/>
          </a:p>
        </p:txBody>
      </p:sp>
    </p:spTree>
    <p:extLst>
      <p:ext uri="{BB962C8B-B14F-4D97-AF65-F5344CB8AC3E}">
        <p14:creationId xmlns:p14="http://schemas.microsoft.com/office/powerpoint/2010/main" val="4253150920"/>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02E7D5C7-4398-403D-8B4C-F70A577B2B3B}"/>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4204854" y="1045487"/>
            <a:ext cx="7356764" cy="4767026"/>
          </a:xfrm>
          <a:prstGeom prst="rect">
            <a:avLst/>
          </a:prstGeom>
        </p:spPr>
      </p:pic>
      <p:sp>
        <p:nvSpPr>
          <p:cNvPr id="17" name="Rectangle 16">
            <a:extLst>
              <a:ext uri="{FF2B5EF4-FFF2-40B4-BE49-F238E27FC236}">
                <a16:creationId xmlns:a16="http://schemas.microsoft.com/office/drawing/2014/main" id="{B7AFFD04-3EB5-4E6C-B4F6-2FD3AA0D716A}"/>
              </a:ext>
            </a:extLst>
          </p:cNvPr>
          <p:cNvSpPr/>
          <p:nvPr/>
        </p:nvSpPr>
        <p:spPr>
          <a:xfrm>
            <a:off x="622902" y="2397949"/>
            <a:ext cx="2813024" cy="2062103"/>
          </a:xfrm>
          <a:prstGeom prst="rect">
            <a:avLst/>
          </a:prstGeom>
          <a:noFill/>
        </p:spPr>
        <p:txBody>
          <a:bodyPr wrap="square" lIns="91440" tIns="45720" rIns="91440" bIns="45720">
            <a:spAutoFit/>
          </a:bodyPr>
          <a:lstStyle/>
          <a:p>
            <a:pPr algn="ctr"/>
            <a:r>
              <a:rPr lang="en-US" sz="32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About 350 people registered for ILDA</a:t>
            </a:r>
          </a:p>
        </p:txBody>
      </p:sp>
    </p:spTree>
    <p:extLst>
      <p:ext uri="{BB962C8B-B14F-4D97-AF65-F5344CB8AC3E}">
        <p14:creationId xmlns:p14="http://schemas.microsoft.com/office/powerpoint/2010/main" val="441401059"/>
      </p:ext>
    </p:extLst>
  </p:cSld>
  <p:clrMapOvr>
    <a:masterClrMapping/>
  </p:clrMapOvr>
  <p:transition spd="slow">
    <p:wipe dir="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A9CBAD2-8830-4A1F-B4C5-927B187C1D85}"/>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4204855" y="1041628"/>
            <a:ext cx="7356764" cy="4774745"/>
          </a:xfrm>
          <a:prstGeom prst="rect">
            <a:avLst/>
          </a:prstGeom>
        </p:spPr>
      </p:pic>
      <p:sp>
        <p:nvSpPr>
          <p:cNvPr id="7" name="Rectangle 6">
            <a:extLst>
              <a:ext uri="{FF2B5EF4-FFF2-40B4-BE49-F238E27FC236}">
                <a16:creationId xmlns:a16="http://schemas.microsoft.com/office/drawing/2014/main" id="{6FF90265-087C-4E4C-B47C-CD6496BBD454}"/>
              </a:ext>
            </a:extLst>
          </p:cNvPr>
          <p:cNvSpPr/>
          <p:nvPr/>
        </p:nvSpPr>
        <p:spPr>
          <a:xfrm>
            <a:off x="622902" y="2397949"/>
            <a:ext cx="2813024" cy="2062103"/>
          </a:xfrm>
          <a:prstGeom prst="rect">
            <a:avLst/>
          </a:prstGeom>
          <a:noFill/>
        </p:spPr>
        <p:txBody>
          <a:bodyPr wrap="square" lIns="91440" tIns="45720" rIns="91440" bIns="45720">
            <a:spAutoFit/>
          </a:bodyPr>
          <a:lstStyle/>
          <a:p>
            <a:pPr algn="ctr"/>
            <a:r>
              <a:rPr lang="en-US" sz="32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About 350 people registered for ILDA</a:t>
            </a:r>
          </a:p>
        </p:txBody>
      </p:sp>
    </p:spTree>
    <p:extLst>
      <p:ext uri="{BB962C8B-B14F-4D97-AF65-F5344CB8AC3E}">
        <p14:creationId xmlns:p14="http://schemas.microsoft.com/office/powerpoint/2010/main" val="1973791018"/>
      </p:ext>
    </p:extLst>
  </p:cSld>
  <p:clrMapOvr>
    <a:masterClrMapping/>
  </p:clrMapOvr>
  <p:transition spd="slow">
    <p:wipe dir="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B7AFFD04-3EB5-4E6C-B4F6-2FD3AA0D716A}"/>
              </a:ext>
            </a:extLst>
          </p:cNvPr>
          <p:cNvSpPr/>
          <p:nvPr/>
        </p:nvSpPr>
        <p:spPr>
          <a:xfrm>
            <a:off x="603324" y="2890391"/>
            <a:ext cx="2813024" cy="1077218"/>
          </a:xfrm>
          <a:prstGeom prst="rect">
            <a:avLst/>
          </a:prstGeom>
          <a:noFill/>
        </p:spPr>
        <p:txBody>
          <a:bodyPr wrap="square" lIns="91440" tIns="45720" rIns="91440" bIns="45720">
            <a:spAutoFit/>
          </a:bodyPr>
          <a:lstStyle/>
          <a:p>
            <a:pPr algn="ctr"/>
            <a:r>
              <a:rPr lang="en-US" sz="32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Officers are Elected</a:t>
            </a:r>
            <a:endParaRPr lang="en-US" sz="32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pic>
        <p:nvPicPr>
          <p:cNvPr id="3" name="Picture 2">
            <a:extLst>
              <a:ext uri="{FF2B5EF4-FFF2-40B4-BE49-F238E27FC236}">
                <a16:creationId xmlns:a16="http://schemas.microsoft.com/office/drawing/2014/main" id="{94480980-9CBB-4B17-8869-7EA075036A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16348" y="1209953"/>
            <a:ext cx="8209524" cy="4438095"/>
          </a:xfrm>
          <a:prstGeom prst="rect">
            <a:avLst/>
          </a:prstGeom>
        </p:spPr>
      </p:pic>
      <p:sp>
        <p:nvSpPr>
          <p:cNvPr id="4" name="TextBox 3">
            <a:extLst>
              <a:ext uri="{FF2B5EF4-FFF2-40B4-BE49-F238E27FC236}">
                <a16:creationId xmlns:a16="http://schemas.microsoft.com/office/drawing/2014/main" id="{0593D741-5D81-4D6B-A830-F230EBDBC83A}"/>
              </a:ext>
            </a:extLst>
          </p:cNvPr>
          <p:cNvSpPr txBox="1"/>
          <p:nvPr/>
        </p:nvSpPr>
        <p:spPr>
          <a:xfrm>
            <a:off x="3474503" y="4955413"/>
            <a:ext cx="1648691" cy="646331"/>
          </a:xfrm>
          <a:prstGeom prst="rect">
            <a:avLst/>
          </a:prstGeom>
          <a:noFill/>
        </p:spPr>
        <p:txBody>
          <a:bodyPr wrap="square" rtlCol="0">
            <a:spAutoFit/>
          </a:bodyPr>
          <a:lstStyle/>
          <a:p>
            <a:pPr algn="ctr"/>
            <a:r>
              <a:rPr lang="en-US" dirty="0">
                <a:solidFill>
                  <a:schemeClr val="bg1"/>
                </a:solidFill>
              </a:rPr>
              <a:t>Robert Baker</a:t>
            </a:r>
          </a:p>
          <a:p>
            <a:pPr algn="ctr"/>
            <a:r>
              <a:rPr lang="en-US" dirty="0">
                <a:solidFill>
                  <a:schemeClr val="bg1"/>
                </a:solidFill>
              </a:rPr>
              <a:t>Secretary</a:t>
            </a:r>
          </a:p>
        </p:txBody>
      </p:sp>
      <p:sp>
        <p:nvSpPr>
          <p:cNvPr id="7" name="TextBox 6">
            <a:extLst>
              <a:ext uri="{FF2B5EF4-FFF2-40B4-BE49-F238E27FC236}">
                <a16:creationId xmlns:a16="http://schemas.microsoft.com/office/drawing/2014/main" id="{E9F2ECBC-1CB3-438E-B578-3B9AF181F423}"/>
              </a:ext>
            </a:extLst>
          </p:cNvPr>
          <p:cNvSpPr txBox="1"/>
          <p:nvPr/>
        </p:nvSpPr>
        <p:spPr>
          <a:xfrm>
            <a:off x="5594435" y="4955413"/>
            <a:ext cx="1648691" cy="646331"/>
          </a:xfrm>
          <a:prstGeom prst="rect">
            <a:avLst/>
          </a:prstGeom>
          <a:noFill/>
        </p:spPr>
        <p:txBody>
          <a:bodyPr wrap="square" rtlCol="0">
            <a:spAutoFit/>
          </a:bodyPr>
          <a:lstStyle/>
          <a:p>
            <a:pPr algn="ctr"/>
            <a:r>
              <a:rPr lang="en-US" dirty="0">
                <a:solidFill>
                  <a:schemeClr val="bg1"/>
                </a:solidFill>
              </a:rPr>
              <a:t>Uriel Jones</a:t>
            </a:r>
          </a:p>
          <a:p>
            <a:pPr algn="ctr"/>
            <a:r>
              <a:rPr lang="en-US" dirty="0">
                <a:solidFill>
                  <a:schemeClr val="bg1"/>
                </a:solidFill>
              </a:rPr>
              <a:t>President-Elect</a:t>
            </a:r>
          </a:p>
        </p:txBody>
      </p:sp>
      <p:sp>
        <p:nvSpPr>
          <p:cNvPr id="8" name="TextBox 7">
            <a:extLst>
              <a:ext uri="{FF2B5EF4-FFF2-40B4-BE49-F238E27FC236}">
                <a16:creationId xmlns:a16="http://schemas.microsoft.com/office/drawing/2014/main" id="{64B13CAF-BD9F-4575-A898-64EEF18822D6}"/>
              </a:ext>
            </a:extLst>
          </p:cNvPr>
          <p:cNvSpPr txBox="1"/>
          <p:nvPr/>
        </p:nvSpPr>
        <p:spPr>
          <a:xfrm>
            <a:off x="7742459" y="5001717"/>
            <a:ext cx="2104232" cy="646331"/>
          </a:xfrm>
          <a:prstGeom prst="rect">
            <a:avLst/>
          </a:prstGeom>
          <a:noFill/>
        </p:spPr>
        <p:txBody>
          <a:bodyPr wrap="square" rtlCol="0">
            <a:spAutoFit/>
          </a:bodyPr>
          <a:lstStyle/>
          <a:p>
            <a:pPr algn="ctr"/>
            <a:r>
              <a:rPr lang="en-US" dirty="0">
                <a:solidFill>
                  <a:schemeClr val="bg1"/>
                </a:solidFill>
              </a:rPr>
              <a:t>Marion Van </a:t>
            </a:r>
            <a:r>
              <a:rPr lang="en-US" dirty="0" err="1">
                <a:solidFill>
                  <a:schemeClr val="bg1"/>
                </a:solidFill>
              </a:rPr>
              <a:t>Manen</a:t>
            </a:r>
            <a:endParaRPr lang="en-US" dirty="0">
              <a:solidFill>
                <a:schemeClr val="bg1"/>
              </a:solidFill>
            </a:endParaRPr>
          </a:p>
          <a:p>
            <a:pPr algn="ctr"/>
            <a:r>
              <a:rPr lang="en-US" dirty="0">
                <a:solidFill>
                  <a:schemeClr val="bg1"/>
                </a:solidFill>
              </a:rPr>
              <a:t>President</a:t>
            </a:r>
          </a:p>
        </p:txBody>
      </p:sp>
      <p:sp>
        <p:nvSpPr>
          <p:cNvPr id="9" name="TextBox 8">
            <a:extLst>
              <a:ext uri="{FF2B5EF4-FFF2-40B4-BE49-F238E27FC236}">
                <a16:creationId xmlns:a16="http://schemas.microsoft.com/office/drawing/2014/main" id="{A7FC3B5D-130B-438B-AEA6-D8D12C02A3C9}"/>
              </a:ext>
            </a:extLst>
          </p:cNvPr>
          <p:cNvSpPr txBox="1"/>
          <p:nvPr/>
        </p:nvSpPr>
        <p:spPr>
          <a:xfrm>
            <a:off x="9946150" y="5001717"/>
            <a:ext cx="1648691" cy="646331"/>
          </a:xfrm>
          <a:prstGeom prst="rect">
            <a:avLst/>
          </a:prstGeom>
          <a:noFill/>
        </p:spPr>
        <p:txBody>
          <a:bodyPr wrap="square" rtlCol="0">
            <a:spAutoFit/>
          </a:bodyPr>
          <a:lstStyle/>
          <a:p>
            <a:pPr algn="ctr"/>
            <a:r>
              <a:rPr lang="en-US" dirty="0">
                <a:solidFill>
                  <a:schemeClr val="bg1"/>
                </a:solidFill>
              </a:rPr>
              <a:t>Gary </a:t>
            </a:r>
            <a:r>
              <a:rPr lang="en-US" dirty="0" err="1">
                <a:solidFill>
                  <a:schemeClr val="bg1"/>
                </a:solidFill>
              </a:rPr>
              <a:t>Schlub</a:t>
            </a:r>
            <a:endParaRPr lang="en-US" dirty="0">
              <a:solidFill>
                <a:schemeClr val="bg1"/>
              </a:solidFill>
            </a:endParaRPr>
          </a:p>
          <a:p>
            <a:pPr algn="ctr"/>
            <a:r>
              <a:rPr lang="en-US" dirty="0">
                <a:solidFill>
                  <a:schemeClr val="bg1"/>
                </a:solidFill>
              </a:rPr>
              <a:t>Treasurer</a:t>
            </a:r>
          </a:p>
        </p:txBody>
      </p:sp>
    </p:spTree>
    <p:extLst>
      <p:ext uri="{BB962C8B-B14F-4D97-AF65-F5344CB8AC3E}">
        <p14:creationId xmlns:p14="http://schemas.microsoft.com/office/powerpoint/2010/main" val="3260104480"/>
      </p:ext>
    </p:extLst>
  </p:cSld>
  <p:clrMapOvr>
    <a:masterClrMapping/>
  </p:clrMapOvr>
  <p:transition spd="slow">
    <p:wipe dir="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431F83B-C6F9-467D-A957-181C7B09C98E}"/>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3416348" y="1031973"/>
            <a:ext cx="8168707" cy="4794055"/>
          </a:xfrm>
          <a:prstGeom prst="rect">
            <a:avLst/>
          </a:prstGeom>
        </p:spPr>
      </p:pic>
      <p:sp>
        <p:nvSpPr>
          <p:cNvPr id="17" name="Rectangle 16">
            <a:extLst>
              <a:ext uri="{FF2B5EF4-FFF2-40B4-BE49-F238E27FC236}">
                <a16:creationId xmlns:a16="http://schemas.microsoft.com/office/drawing/2014/main" id="{B7AFFD04-3EB5-4E6C-B4F6-2FD3AA0D716A}"/>
              </a:ext>
            </a:extLst>
          </p:cNvPr>
          <p:cNvSpPr/>
          <p:nvPr/>
        </p:nvSpPr>
        <p:spPr>
          <a:xfrm>
            <a:off x="603324" y="2890391"/>
            <a:ext cx="2813024" cy="1077218"/>
          </a:xfrm>
          <a:prstGeom prst="rect">
            <a:avLst/>
          </a:prstGeom>
          <a:noFill/>
        </p:spPr>
        <p:txBody>
          <a:bodyPr wrap="square" lIns="91440" tIns="45720" rIns="91440" bIns="45720">
            <a:spAutoFit/>
          </a:bodyPr>
          <a:lstStyle/>
          <a:p>
            <a:pPr algn="ctr"/>
            <a:r>
              <a:rPr lang="en-US" sz="32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An Emblem is Chosen</a:t>
            </a:r>
            <a:endParaRPr lang="en-US" sz="32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
        <p:nvSpPr>
          <p:cNvPr id="8" name="TextBox 7">
            <a:extLst>
              <a:ext uri="{FF2B5EF4-FFF2-40B4-BE49-F238E27FC236}">
                <a16:creationId xmlns:a16="http://schemas.microsoft.com/office/drawing/2014/main" id="{64B13CAF-BD9F-4575-A898-64EEF18822D6}"/>
              </a:ext>
            </a:extLst>
          </p:cNvPr>
          <p:cNvSpPr txBox="1"/>
          <p:nvPr/>
        </p:nvSpPr>
        <p:spPr>
          <a:xfrm>
            <a:off x="8642622" y="5403271"/>
            <a:ext cx="2104232" cy="369332"/>
          </a:xfrm>
          <a:prstGeom prst="rect">
            <a:avLst/>
          </a:prstGeom>
          <a:noFill/>
        </p:spPr>
        <p:txBody>
          <a:bodyPr wrap="square" rtlCol="0">
            <a:spAutoFit/>
          </a:bodyPr>
          <a:lstStyle/>
          <a:p>
            <a:pPr algn="ctr"/>
            <a:r>
              <a:rPr lang="en-US" dirty="0">
                <a:solidFill>
                  <a:schemeClr val="bg1"/>
                </a:solidFill>
              </a:rPr>
              <a:t>Archie Marshall</a:t>
            </a:r>
          </a:p>
        </p:txBody>
      </p:sp>
    </p:spTree>
    <p:extLst>
      <p:ext uri="{BB962C8B-B14F-4D97-AF65-F5344CB8AC3E}">
        <p14:creationId xmlns:p14="http://schemas.microsoft.com/office/powerpoint/2010/main" val="2015123178"/>
      </p:ext>
    </p:extLst>
  </p:cSld>
  <p:clrMapOvr>
    <a:masterClrMapping/>
  </p:clrMapOvr>
  <p:transition spd="slow">
    <p:wipe dir="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B7AFFD04-3EB5-4E6C-B4F6-2FD3AA0D716A}"/>
              </a:ext>
            </a:extLst>
          </p:cNvPr>
          <p:cNvSpPr/>
          <p:nvPr/>
        </p:nvSpPr>
        <p:spPr>
          <a:xfrm>
            <a:off x="603324" y="2890391"/>
            <a:ext cx="2813024" cy="1077218"/>
          </a:xfrm>
          <a:prstGeom prst="rect">
            <a:avLst/>
          </a:prstGeom>
          <a:noFill/>
        </p:spPr>
        <p:txBody>
          <a:bodyPr wrap="square" lIns="91440" tIns="45720" rIns="91440" bIns="45720">
            <a:spAutoFit/>
          </a:bodyPr>
          <a:lstStyle/>
          <a:p>
            <a:pPr algn="ctr"/>
            <a:r>
              <a:rPr lang="en-US" sz="32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A Host of Speakers</a:t>
            </a:r>
          </a:p>
        </p:txBody>
      </p:sp>
      <p:sp>
        <p:nvSpPr>
          <p:cNvPr id="8" name="TextBox 7">
            <a:extLst>
              <a:ext uri="{FF2B5EF4-FFF2-40B4-BE49-F238E27FC236}">
                <a16:creationId xmlns:a16="http://schemas.microsoft.com/office/drawing/2014/main" id="{64B13CAF-BD9F-4575-A898-64EEF18822D6}"/>
              </a:ext>
            </a:extLst>
          </p:cNvPr>
          <p:cNvSpPr txBox="1"/>
          <p:nvPr/>
        </p:nvSpPr>
        <p:spPr>
          <a:xfrm>
            <a:off x="2565952" y="5333998"/>
            <a:ext cx="2104232" cy="646331"/>
          </a:xfrm>
          <a:prstGeom prst="rect">
            <a:avLst/>
          </a:prstGeom>
          <a:noFill/>
        </p:spPr>
        <p:txBody>
          <a:bodyPr wrap="square" rtlCol="0">
            <a:spAutoFit/>
          </a:bodyPr>
          <a:lstStyle/>
          <a:p>
            <a:pPr algn="ctr"/>
            <a:r>
              <a:rPr lang="en-US" dirty="0">
                <a:solidFill>
                  <a:schemeClr val="bg1"/>
                </a:solidFill>
              </a:rPr>
              <a:t>Dr. William Kohn</a:t>
            </a:r>
          </a:p>
          <a:p>
            <a:pPr algn="ctr"/>
            <a:r>
              <a:rPr lang="en-US" dirty="0">
                <a:solidFill>
                  <a:schemeClr val="bg1"/>
                </a:solidFill>
              </a:rPr>
              <a:t>LCMS Missions</a:t>
            </a:r>
          </a:p>
        </p:txBody>
      </p:sp>
      <p:pic>
        <p:nvPicPr>
          <p:cNvPr id="2" name="Picture 1">
            <a:extLst>
              <a:ext uri="{FF2B5EF4-FFF2-40B4-BE49-F238E27FC236}">
                <a16:creationId xmlns:a16="http://schemas.microsoft.com/office/drawing/2014/main" id="{37417626-6AE4-40A3-82FC-3A97EF6116A6}"/>
              </a:ext>
            </a:extLst>
          </p:cNvPr>
          <p:cNvPicPr>
            <a:picLocks noChangeAspect="1"/>
          </p:cNvPicPr>
          <p:nvPr/>
        </p:nvPicPr>
        <p:blipFill rotWithShape="1">
          <a:blip r:embed="rId3"/>
          <a:srcRect l="4970" t="2837" r="4257" b="2837"/>
          <a:stretch/>
        </p:blipFill>
        <p:spPr>
          <a:xfrm>
            <a:off x="3416348" y="1636135"/>
            <a:ext cx="2507672" cy="3494946"/>
          </a:xfrm>
          <a:prstGeom prst="rect">
            <a:avLst/>
          </a:prstGeom>
        </p:spPr>
      </p:pic>
      <p:sp>
        <p:nvSpPr>
          <p:cNvPr id="7" name="TextBox 6">
            <a:extLst>
              <a:ext uri="{FF2B5EF4-FFF2-40B4-BE49-F238E27FC236}">
                <a16:creationId xmlns:a16="http://schemas.microsoft.com/office/drawing/2014/main" id="{2BF2C103-E772-4B4F-BA8E-1851083C12C3}"/>
              </a:ext>
            </a:extLst>
          </p:cNvPr>
          <p:cNvSpPr txBox="1"/>
          <p:nvPr/>
        </p:nvSpPr>
        <p:spPr>
          <a:xfrm>
            <a:off x="4173079" y="5333998"/>
            <a:ext cx="2104232" cy="646331"/>
          </a:xfrm>
          <a:prstGeom prst="rect">
            <a:avLst/>
          </a:prstGeom>
          <a:noFill/>
        </p:spPr>
        <p:txBody>
          <a:bodyPr wrap="square" rtlCol="0">
            <a:spAutoFit/>
          </a:bodyPr>
          <a:lstStyle/>
          <a:p>
            <a:pPr algn="ctr"/>
            <a:r>
              <a:rPr lang="en-US" dirty="0">
                <a:solidFill>
                  <a:schemeClr val="bg1"/>
                </a:solidFill>
              </a:rPr>
              <a:t>Pastor Charles</a:t>
            </a:r>
          </a:p>
          <a:p>
            <a:pPr algn="ctr"/>
            <a:r>
              <a:rPr lang="en-US" dirty="0">
                <a:solidFill>
                  <a:schemeClr val="bg1"/>
                </a:solidFill>
              </a:rPr>
              <a:t>Jones</a:t>
            </a:r>
          </a:p>
        </p:txBody>
      </p:sp>
      <p:pic>
        <p:nvPicPr>
          <p:cNvPr id="4" name="Picture 3">
            <a:extLst>
              <a:ext uri="{FF2B5EF4-FFF2-40B4-BE49-F238E27FC236}">
                <a16:creationId xmlns:a16="http://schemas.microsoft.com/office/drawing/2014/main" id="{D322C846-09F2-4D5D-9EF0-99DDA16CD98B}"/>
              </a:ext>
            </a:extLst>
          </p:cNvPr>
          <p:cNvPicPr>
            <a:picLocks noChangeAspect="1"/>
          </p:cNvPicPr>
          <p:nvPr/>
        </p:nvPicPr>
        <p:blipFill>
          <a:blip r:embed="rId4"/>
          <a:stretch>
            <a:fillRect/>
          </a:stretch>
        </p:blipFill>
        <p:spPr>
          <a:xfrm>
            <a:off x="6103009" y="1636135"/>
            <a:ext cx="2459100" cy="3631902"/>
          </a:xfrm>
          <a:prstGeom prst="rect">
            <a:avLst/>
          </a:prstGeom>
        </p:spPr>
      </p:pic>
      <p:sp>
        <p:nvSpPr>
          <p:cNvPr id="9" name="TextBox 8">
            <a:extLst>
              <a:ext uri="{FF2B5EF4-FFF2-40B4-BE49-F238E27FC236}">
                <a16:creationId xmlns:a16="http://schemas.microsoft.com/office/drawing/2014/main" id="{D87E6F70-91DB-4323-8F88-E6B285C6B28D}"/>
              </a:ext>
            </a:extLst>
          </p:cNvPr>
          <p:cNvSpPr txBox="1"/>
          <p:nvPr/>
        </p:nvSpPr>
        <p:spPr>
          <a:xfrm>
            <a:off x="6277311" y="5268037"/>
            <a:ext cx="2104232" cy="646331"/>
          </a:xfrm>
          <a:prstGeom prst="rect">
            <a:avLst/>
          </a:prstGeom>
          <a:noFill/>
        </p:spPr>
        <p:txBody>
          <a:bodyPr wrap="square" rtlCol="0">
            <a:spAutoFit/>
          </a:bodyPr>
          <a:lstStyle/>
          <a:p>
            <a:pPr algn="ctr"/>
            <a:r>
              <a:rPr lang="en-US" dirty="0">
                <a:solidFill>
                  <a:schemeClr val="bg1"/>
                </a:solidFill>
              </a:rPr>
              <a:t>Robert </a:t>
            </a:r>
            <a:r>
              <a:rPr lang="en-US" dirty="0" err="1">
                <a:solidFill>
                  <a:schemeClr val="bg1"/>
                </a:solidFill>
              </a:rPr>
              <a:t>Lankenau</a:t>
            </a:r>
            <a:endParaRPr lang="en-US" dirty="0">
              <a:solidFill>
                <a:schemeClr val="bg1"/>
              </a:solidFill>
            </a:endParaRPr>
          </a:p>
          <a:p>
            <a:pPr algn="ctr"/>
            <a:r>
              <a:rPr lang="en-US" dirty="0">
                <a:solidFill>
                  <a:schemeClr val="bg1"/>
                </a:solidFill>
              </a:rPr>
              <a:t>NAD President</a:t>
            </a:r>
          </a:p>
        </p:txBody>
      </p:sp>
      <p:pic>
        <p:nvPicPr>
          <p:cNvPr id="10" name="Picture 9">
            <a:extLst>
              <a:ext uri="{FF2B5EF4-FFF2-40B4-BE49-F238E27FC236}">
                <a16:creationId xmlns:a16="http://schemas.microsoft.com/office/drawing/2014/main" id="{90E6E2C3-27AD-41C6-BCC8-0DBBD15B2CB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36411" y="1636135"/>
            <a:ext cx="2663395" cy="3631902"/>
          </a:xfrm>
          <a:prstGeom prst="rect">
            <a:avLst/>
          </a:prstGeom>
        </p:spPr>
      </p:pic>
      <p:sp>
        <p:nvSpPr>
          <p:cNvPr id="14" name="TextBox 13">
            <a:extLst>
              <a:ext uri="{FF2B5EF4-FFF2-40B4-BE49-F238E27FC236}">
                <a16:creationId xmlns:a16="http://schemas.microsoft.com/office/drawing/2014/main" id="{AC889EBB-7CDA-4F91-93A5-8D774C268AAB}"/>
              </a:ext>
            </a:extLst>
          </p:cNvPr>
          <p:cNvSpPr txBox="1"/>
          <p:nvPr/>
        </p:nvSpPr>
        <p:spPr>
          <a:xfrm>
            <a:off x="9015992" y="5333998"/>
            <a:ext cx="2104232" cy="646331"/>
          </a:xfrm>
          <a:prstGeom prst="rect">
            <a:avLst/>
          </a:prstGeom>
          <a:noFill/>
        </p:spPr>
        <p:txBody>
          <a:bodyPr wrap="square" rtlCol="0">
            <a:spAutoFit/>
          </a:bodyPr>
          <a:lstStyle/>
          <a:p>
            <a:pPr algn="ctr"/>
            <a:r>
              <a:rPr lang="en-US" dirty="0">
                <a:solidFill>
                  <a:schemeClr val="bg1"/>
                </a:solidFill>
              </a:rPr>
              <a:t>Dr. J. A. O. </a:t>
            </a:r>
            <a:r>
              <a:rPr lang="en-US" dirty="0" err="1">
                <a:solidFill>
                  <a:schemeClr val="bg1"/>
                </a:solidFill>
              </a:rPr>
              <a:t>Preus</a:t>
            </a:r>
            <a:endParaRPr lang="en-US" dirty="0">
              <a:solidFill>
                <a:schemeClr val="bg1"/>
              </a:solidFill>
            </a:endParaRPr>
          </a:p>
          <a:p>
            <a:pPr algn="ctr"/>
            <a:r>
              <a:rPr lang="en-US" dirty="0">
                <a:solidFill>
                  <a:schemeClr val="bg1"/>
                </a:solidFill>
              </a:rPr>
              <a:t>LCMS President</a:t>
            </a:r>
          </a:p>
        </p:txBody>
      </p:sp>
    </p:spTree>
    <p:extLst>
      <p:ext uri="{BB962C8B-B14F-4D97-AF65-F5344CB8AC3E}">
        <p14:creationId xmlns:p14="http://schemas.microsoft.com/office/powerpoint/2010/main" val="2511053922"/>
      </p:ext>
    </p:extLst>
  </p:cSld>
  <p:clrMapOvr>
    <a:masterClrMapping/>
  </p:clrMapOvr>
  <p:transition spd="slow">
    <p:wipe dir="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B7AFFD04-3EB5-4E6C-B4F6-2FD3AA0D716A}"/>
              </a:ext>
            </a:extLst>
          </p:cNvPr>
          <p:cNvSpPr/>
          <p:nvPr/>
        </p:nvSpPr>
        <p:spPr>
          <a:xfrm>
            <a:off x="603324" y="2890391"/>
            <a:ext cx="2813024" cy="1077218"/>
          </a:xfrm>
          <a:prstGeom prst="rect">
            <a:avLst/>
          </a:prstGeom>
          <a:noFill/>
        </p:spPr>
        <p:txBody>
          <a:bodyPr wrap="square" lIns="91440" tIns="45720" rIns="91440" bIns="45720">
            <a:spAutoFit/>
          </a:bodyPr>
          <a:lstStyle/>
          <a:p>
            <a:pPr algn="ctr"/>
            <a:r>
              <a:rPr lang="en-US" sz="32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A Time for Worship</a:t>
            </a:r>
            <a:endParaRPr lang="en-US" sz="32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pic>
        <p:nvPicPr>
          <p:cNvPr id="3" name="Picture 2">
            <a:extLst>
              <a:ext uri="{FF2B5EF4-FFF2-40B4-BE49-F238E27FC236}">
                <a16:creationId xmlns:a16="http://schemas.microsoft.com/office/drawing/2014/main" id="{1F50E1EF-D313-4687-ABC5-D347CAB8D265}"/>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3699164" y="1139187"/>
            <a:ext cx="7868512" cy="4579627"/>
          </a:xfrm>
          <a:prstGeom prst="rect">
            <a:avLst/>
          </a:prstGeom>
        </p:spPr>
      </p:pic>
    </p:spTree>
    <p:extLst>
      <p:ext uri="{BB962C8B-B14F-4D97-AF65-F5344CB8AC3E}">
        <p14:creationId xmlns:p14="http://schemas.microsoft.com/office/powerpoint/2010/main" val="2670492153"/>
      </p:ext>
    </p:extLst>
  </p:cSld>
  <p:clrMapOvr>
    <a:masterClrMapping/>
  </p:clrMapOvr>
  <p:transition spd="slow">
    <p:wipe dir="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940896F-5702-4ADE-9008-E4119AD70C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66655" y="1261210"/>
            <a:ext cx="8041176" cy="4526612"/>
          </a:xfrm>
          <a:prstGeom prst="rect">
            <a:avLst/>
          </a:prstGeom>
        </p:spPr>
      </p:pic>
      <p:sp>
        <p:nvSpPr>
          <p:cNvPr id="17" name="Rectangle 16">
            <a:extLst>
              <a:ext uri="{FF2B5EF4-FFF2-40B4-BE49-F238E27FC236}">
                <a16:creationId xmlns:a16="http://schemas.microsoft.com/office/drawing/2014/main" id="{B7AFFD04-3EB5-4E6C-B4F6-2FD3AA0D716A}"/>
              </a:ext>
            </a:extLst>
          </p:cNvPr>
          <p:cNvSpPr/>
          <p:nvPr/>
        </p:nvSpPr>
        <p:spPr>
          <a:xfrm>
            <a:off x="623454" y="2397949"/>
            <a:ext cx="2574817" cy="2062103"/>
          </a:xfrm>
          <a:prstGeom prst="rect">
            <a:avLst/>
          </a:prstGeom>
          <a:noFill/>
        </p:spPr>
        <p:txBody>
          <a:bodyPr wrap="square" lIns="91440" tIns="45720" rIns="91440" bIns="45720">
            <a:spAutoFit/>
          </a:bodyPr>
          <a:lstStyle/>
          <a:p>
            <a:pPr algn="ctr"/>
            <a:r>
              <a:rPr lang="en-US" sz="32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A Time for Fellowship and a Banquet</a:t>
            </a:r>
            <a:endParaRPr lang="en-US" sz="32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
        <p:nvSpPr>
          <p:cNvPr id="5" name="TextBox 4">
            <a:extLst>
              <a:ext uri="{FF2B5EF4-FFF2-40B4-BE49-F238E27FC236}">
                <a16:creationId xmlns:a16="http://schemas.microsoft.com/office/drawing/2014/main" id="{33FC152A-F385-4663-AFE2-32ADEDA86512}"/>
              </a:ext>
            </a:extLst>
          </p:cNvPr>
          <p:cNvSpPr txBox="1"/>
          <p:nvPr/>
        </p:nvSpPr>
        <p:spPr>
          <a:xfrm>
            <a:off x="5740898" y="913477"/>
            <a:ext cx="2104232" cy="369332"/>
          </a:xfrm>
          <a:prstGeom prst="rect">
            <a:avLst/>
          </a:prstGeom>
          <a:noFill/>
        </p:spPr>
        <p:txBody>
          <a:bodyPr wrap="square" rtlCol="0">
            <a:spAutoFit/>
          </a:bodyPr>
          <a:lstStyle/>
          <a:p>
            <a:pPr algn="ctr"/>
            <a:r>
              <a:rPr lang="en-US" dirty="0">
                <a:solidFill>
                  <a:schemeClr val="bg1"/>
                </a:solidFill>
              </a:rPr>
              <a:t>The </a:t>
            </a:r>
            <a:r>
              <a:rPr lang="en-US" dirty="0" err="1">
                <a:solidFill>
                  <a:schemeClr val="bg1"/>
                </a:solidFill>
              </a:rPr>
              <a:t>Ludwigs</a:t>
            </a:r>
            <a:endParaRPr lang="en-US" dirty="0">
              <a:solidFill>
                <a:schemeClr val="bg1"/>
              </a:solidFill>
            </a:endParaRPr>
          </a:p>
        </p:txBody>
      </p:sp>
      <p:sp>
        <p:nvSpPr>
          <p:cNvPr id="8" name="TextBox 7">
            <a:extLst>
              <a:ext uri="{FF2B5EF4-FFF2-40B4-BE49-F238E27FC236}">
                <a16:creationId xmlns:a16="http://schemas.microsoft.com/office/drawing/2014/main" id="{13330109-3554-4996-8C4F-6F81225D4053}"/>
              </a:ext>
            </a:extLst>
          </p:cNvPr>
          <p:cNvSpPr txBox="1"/>
          <p:nvPr/>
        </p:nvSpPr>
        <p:spPr>
          <a:xfrm>
            <a:off x="8115141" y="933500"/>
            <a:ext cx="2104232" cy="369332"/>
          </a:xfrm>
          <a:prstGeom prst="rect">
            <a:avLst/>
          </a:prstGeom>
          <a:noFill/>
        </p:spPr>
        <p:txBody>
          <a:bodyPr wrap="square" rtlCol="0">
            <a:spAutoFit/>
          </a:bodyPr>
          <a:lstStyle/>
          <a:p>
            <a:pPr algn="ctr"/>
            <a:r>
              <a:rPr lang="en-US" dirty="0">
                <a:solidFill>
                  <a:schemeClr val="bg1"/>
                </a:solidFill>
              </a:rPr>
              <a:t>The Van </a:t>
            </a:r>
            <a:r>
              <a:rPr lang="en-US" dirty="0" err="1">
                <a:solidFill>
                  <a:schemeClr val="bg1"/>
                </a:solidFill>
              </a:rPr>
              <a:t>Manens</a:t>
            </a:r>
            <a:endParaRPr lang="en-US" dirty="0">
              <a:solidFill>
                <a:schemeClr val="bg1"/>
              </a:solidFill>
            </a:endParaRPr>
          </a:p>
        </p:txBody>
      </p:sp>
      <p:sp>
        <p:nvSpPr>
          <p:cNvPr id="9" name="TextBox 8">
            <a:extLst>
              <a:ext uri="{FF2B5EF4-FFF2-40B4-BE49-F238E27FC236}">
                <a16:creationId xmlns:a16="http://schemas.microsoft.com/office/drawing/2014/main" id="{08F25BD6-A964-41C9-8122-4B9A50B6BA56}"/>
              </a:ext>
            </a:extLst>
          </p:cNvPr>
          <p:cNvSpPr txBox="1"/>
          <p:nvPr/>
        </p:nvSpPr>
        <p:spPr>
          <a:xfrm>
            <a:off x="10128762" y="938044"/>
            <a:ext cx="1933821" cy="646331"/>
          </a:xfrm>
          <a:prstGeom prst="rect">
            <a:avLst/>
          </a:prstGeom>
          <a:noFill/>
        </p:spPr>
        <p:txBody>
          <a:bodyPr wrap="square" rtlCol="0">
            <a:spAutoFit/>
          </a:bodyPr>
          <a:lstStyle/>
          <a:p>
            <a:pPr algn="ctr"/>
            <a:r>
              <a:rPr lang="en-US" dirty="0">
                <a:solidFill>
                  <a:schemeClr val="bg1"/>
                </a:solidFill>
              </a:rPr>
              <a:t>Rev. George Winkler</a:t>
            </a:r>
          </a:p>
        </p:txBody>
      </p:sp>
      <p:sp>
        <p:nvSpPr>
          <p:cNvPr id="10" name="TextBox 9">
            <a:extLst>
              <a:ext uri="{FF2B5EF4-FFF2-40B4-BE49-F238E27FC236}">
                <a16:creationId xmlns:a16="http://schemas.microsoft.com/office/drawing/2014/main" id="{626D67EF-DEBE-4FD6-9293-AD4EACF0AA3A}"/>
              </a:ext>
            </a:extLst>
          </p:cNvPr>
          <p:cNvSpPr txBox="1"/>
          <p:nvPr/>
        </p:nvSpPr>
        <p:spPr>
          <a:xfrm>
            <a:off x="9704404" y="5489224"/>
            <a:ext cx="2030803" cy="646331"/>
          </a:xfrm>
          <a:prstGeom prst="rect">
            <a:avLst/>
          </a:prstGeom>
          <a:noFill/>
        </p:spPr>
        <p:txBody>
          <a:bodyPr wrap="square" rtlCol="0">
            <a:spAutoFit/>
          </a:bodyPr>
          <a:lstStyle/>
          <a:p>
            <a:pPr algn="ctr"/>
            <a:r>
              <a:rPr lang="en-US" dirty="0">
                <a:solidFill>
                  <a:schemeClr val="bg1"/>
                </a:solidFill>
              </a:rPr>
              <a:t>Rev. Quinton Quade</a:t>
            </a:r>
          </a:p>
        </p:txBody>
      </p:sp>
      <p:sp>
        <p:nvSpPr>
          <p:cNvPr id="11" name="TextBox 10">
            <a:extLst>
              <a:ext uri="{FF2B5EF4-FFF2-40B4-BE49-F238E27FC236}">
                <a16:creationId xmlns:a16="http://schemas.microsoft.com/office/drawing/2014/main" id="{D410F333-C6EB-4010-984C-36E99AC42478}"/>
              </a:ext>
            </a:extLst>
          </p:cNvPr>
          <p:cNvSpPr txBox="1"/>
          <p:nvPr/>
        </p:nvSpPr>
        <p:spPr>
          <a:xfrm>
            <a:off x="7845130" y="5741656"/>
            <a:ext cx="2104232" cy="369332"/>
          </a:xfrm>
          <a:prstGeom prst="rect">
            <a:avLst/>
          </a:prstGeom>
          <a:noFill/>
        </p:spPr>
        <p:txBody>
          <a:bodyPr wrap="square" rtlCol="0">
            <a:spAutoFit/>
          </a:bodyPr>
          <a:lstStyle/>
          <a:p>
            <a:pPr algn="ctr"/>
            <a:r>
              <a:rPr lang="en-US" dirty="0">
                <a:solidFill>
                  <a:schemeClr val="bg1"/>
                </a:solidFill>
              </a:rPr>
              <a:t>Warren </a:t>
            </a:r>
            <a:r>
              <a:rPr lang="en-US" dirty="0" err="1">
                <a:solidFill>
                  <a:schemeClr val="bg1"/>
                </a:solidFill>
              </a:rPr>
              <a:t>Riege</a:t>
            </a:r>
            <a:endParaRPr lang="en-US" dirty="0">
              <a:solidFill>
                <a:schemeClr val="bg1"/>
              </a:solidFill>
            </a:endParaRPr>
          </a:p>
        </p:txBody>
      </p:sp>
      <p:sp>
        <p:nvSpPr>
          <p:cNvPr id="12" name="TextBox 11">
            <a:extLst>
              <a:ext uri="{FF2B5EF4-FFF2-40B4-BE49-F238E27FC236}">
                <a16:creationId xmlns:a16="http://schemas.microsoft.com/office/drawing/2014/main" id="{1889009A-9C6B-473D-9A0B-4D83D2ECCECA}"/>
              </a:ext>
            </a:extLst>
          </p:cNvPr>
          <p:cNvSpPr txBox="1"/>
          <p:nvPr/>
        </p:nvSpPr>
        <p:spPr>
          <a:xfrm>
            <a:off x="4688782" y="5766223"/>
            <a:ext cx="2104232" cy="369332"/>
          </a:xfrm>
          <a:prstGeom prst="rect">
            <a:avLst/>
          </a:prstGeom>
          <a:noFill/>
        </p:spPr>
        <p:txBody>
          <a:bodyPr wrap="square" rtlCol="0">
            <a:spAutoFit/>
          </a:bodyPr>
          <a:lstStyle/>
          <a:p>
            <a:pPr algn="ctr"/>
            <a:r>
              <a:rPr lang="en-US" dirty="0">
                <a:solidFill>
                  <a:schemeClr val="bg1"/>
                </a:solidFill>
              </a:rPr>
              <a:t>The Bakers</a:t>
            </a:r>
          </a:p>
        </p:txBody>
      </p:sp>
      <p:sp>
        <p:nvSpPr>
          <p:cNvPr id="15" name="TextBox 14">
            <a:extLst>
              <a:ext uri="{FF2B5EF4-FFF2-40B4-BE49-F238E27FC236}">
                <a16:creationId xmlns:a16="http://schemas.microsoft.com/office/drawing/2014/main" id="{4AA95FBA-3F96-4118-A750-AC7A62C72648}"/>
              </a:ext>
            </a:extLst>
          </p:cNvPr>
          <p:cNvSpPr txBox="1"/>
          <p:nvPr/>
        </p:nvSpPr>
        <p:spPr>
          <a:xfrm>
            <a:off x="3198271" y="891878"/>
            <a:ext cx="2104232" cy="369332"/>
          </a:xfrm>
          <a:prstGeom prst="rect">
            <a:avLst/>
          </a:prstGeom>
          <a:noFill/>
        </p:spPr>
        <p:txBody>
          <a:bodyPr wrap="square" rtlCol="0">
            <a:spAutoFit/>
          </a:bodyPr>
          <a:lstStyle/>
          <a:p>
            <a:pPr algn="ctr"/>
            <a:r>
              <a:rPr lang="en-US" dirty="0">
                <a:solidFill>
                  <a:schemeClr val="bg1"/>
                </a:solidFill>
              </a:rPr>
              <a:t>The </a:t>
            </a:r>
            <a:r>
              <a:rPr lang="en-US" dirty="0" err="1">
                <a:solidFill>
                  <a:schemeClr val="bg1"/>
                </a:solidFill>
              </a:rPr>
              <a:t>Schultzs</a:t>
            </a:r>
            <a:endParaRPr lang="en-US" dirty="0">
              <a:solidFill>
                <a:schemeClr val="bg1"/>
              </a:solidFill>
            </a:endParaRPr>
          </a:p>
        </p:txBody>
      </p:sp>
    </p:spTree>
    <p:extLst>
      <p:ext uri="{BB962C8B-B14F-4D97-AF65-F5344CB8AC3E}">
        <p14:creationId xmlns:p14="http://schemas.microsoft.com/office/powerpoint/2010/main" val="4093590659"/>
      </p:ext>
    </p:extLst>
  </p:cSld>
  <p:clrMapOvr>
    <a:masterClrMapping/>
  </p:clrMapOvr>
  <p:transition spd="slow">
    <p:wipe dir="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409D8C-6595-4968-85FA-1D1D78D3C780}"/>
              </a:ext>
            </a:extLst>
          </p:cNvPr>
          <p:cNvSpPr>
            <a:spLocks noGrp="1"/>
          </p:cNvSpPr>
          <p:nvPr>
            <p:ph type="title"/>
          </p:nvPr>
        </p:nvSpPr>
        <p:spPr/>
        <p:txBody>
          <a:bodyPr/>
          <a:lstStyle/>
          <a:p>
            <a:r>
              <a:rPr lang="en-US" dirty="0">
                <a:solidFill>
                  <a:schemeClr val="bg1"/>
                </a:solidFill>
              </a:rPr>
              <a:t>The Work of ILDA</a:t>
            </a:r>
          </a:p>
        </p:txBody>
      </p:sp>
      <p:sp>
        <p:nvSpPr>
          <p:cNvPr id="3" name="Content Placeholder 2">
            <a:extLst>
              <a:ext uri="{FF2B5EF4-FFF2-40B4-BE49-F238E27FC236}">
                <a16:creationId xmlns:a16="http://schemas.microsoft.com/office/drawing/2014/main" id="{DD32116B-2A00-4172-BC77-3E9F3D4F9D8C}"/>
              </a:ext>
            </a:extLst>
          </p:cNvPr>
          <p:cNvSpPr>
            <a:spLocks noGrp="1"/>
          </p:cNvSpPr>
          <p:nvPr>
            <p:ph idx="1"/>
          </p:nvPr>
        </p:nvSpPr>
        <p:spPr/>
        <p:txBody>
          <a:bodyPr>
            <a:normAutofit/>
          </a:bodyPr>
          <a:lstStyle/>
          <a:p>
            <a:r>
              <a:rPr lang="en-US" sz="3200" dirty="0">
                <a:solidFill>
                  <a:schemeClr val="bg1"/>
                </a:solidFill>
              </a:rPr>
              <a:t>In addition to its stated purposes, ILDA also became responsible for several other items.</a:t>
            </a:r>
          </a:p>
          <a:p>
            <a:pPr marL="914400" indent="-457200">
              <a:buFont typeface="+mj-lt"/>
              <a:buAutoNum type="arabicPeriod"/>
            </a:pPr>
            <a:r>
              <a:rPr lang="en-US" sz="3200" dirty="0">
                <a:solidFill>
                  <a:schemeClr val="bg1"/>
                </a:solidFill>
              </a:rPr>
              <a:t>Adminstering the Lutheran Deaf Mission Society (I)</a:t>
            </a:r>
          </a:p>
          <a:p>
            <a:pPr marL="914400" indent="-457200">
              <a:buFont typeface="+mj-lt"/>
              <a:buAutoNum type="arabicPeriod"/>
            </a:pPr>
            <a:r>
              <a:rPr lang="en-US" sz="3200" dirty="0">
                <a:solidFill>
                  <a:schemeClr val="bg1"/>
                </a:solidFill>
              </a:rPr>
              <a:t>Editing and publishing </a:t>
            </a:r>
            <a:r>
              <a:rPr lang="en-US" sz="3200" i="1" dirty="0">
                <a:solidFill>
                  <a:schemeClr val="bg1"/>
                </a:solidFill>
              </a:rPr>
              <a:t>The Deaf Lutheran</a:t>
            </a:r>
          </a:p>
          <a:p>
            <a:pPr marL="914400" indent="-457200">
              <a:buFont typeface="+mj-lt"/>
              <a:buAutoNum type="arabicPeriod"/>
            </a:pPr>
            <a:r>
              <a:rPr lang="en-US" sz="3200" dirty="0">
                <a:solidFill>
                  <a:schemeClr val="bg1"/>
                </a:solidFill>
              </a:rPr>
              <a:t>Electing the regional pastoral advisors/counselors</a:t>
            </a:r>
          </a:p>
          <a:p>
            <a:r>
              <a:rPr lang="en-US" sz="3200" dirty="0">
                <a:solidFill>
                  <a:schemeClr val="bg1"/>
                </a:solidFill>
              </a:rPr>
              <a:t>ILDA became a voice for the Deaf to provide input, guidance and leadership in LCMS mission work – home and abroad.</a:t>
            </a:r>
          </a:p>
        </p:txBody>
      </p:sp>
    </p:spTree>
    <p:extLst>
      <p:ext uri="{BB962C8B-B14F-4D97-AF65-F5344CB8AC3E}">
        <p14:creationId xmlns:p14="http://schemas.microsoft.com/office/powerpoint/2010/main" val="3778842302"/>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409D8C-6595-4968-85FA-1D1D78D3C780}"/>
              </a:ext>
            </a:extLst>
          </p:cNvPr>
          <p:cNvSpPr>
            <a:spLocks noGrp="1"/>
          </p:cNvSpPr>
          <p:nvPr>
            <p:ph type="title"/>
          </p:nvPr>
        </p:nvSpPr>
        <p:spPr/>
        <p:txBody>
          <a:bodyPr/>
          <a:lstStyle/>
          <a:p>
            <a:r>
              <a:rPr lang="en-US" dirty="0">
                <a:solidFill>
                  <a:schemeClr val="bg1"/>
                </a:solidFill>
              </a:rPr>
              <a:t>Concluding Thoughts</a:t>
            </a:r>
          </a:p>
        </p:txBody>
      </p:sp>
      <p:sp>
        <p:nvSpPr>
          <p:cNvPr id="3" name="Content Placeholder 2">
            <a:extLst>
              <a:ext uri="{FF2B5EF4-FFF2-40B4-BE49-F238E27FC236}">
                <a16:creationId xmlns:a16="http://schemas.microsoft.com/office/drawing/2014/main" id="{DD32116B-2A00-4172-BC77-3E9F3D4F9D8C}"/>
              </a:ext>
            </a:extLst>
          </p:cNvPr>
          <p:cNvSpPr>
            <a:spLocks noGrp="1"/>
          </p:cNvSpPr>
          <p:nvPr>
            <p:ph idx="1"/>
          </p:nvPr>
        </p:nvSpPr>
        <p:spPr/>
        <p:txBody>
          <a:bodyPr>
            <a:normAutofit/>
          </a:bodyPr>
          <a:lstStyle/>
          <a:p>
            <a:r>
              <a:rPr lang="en-US" sz="3200" dirty="0">
                <a:solidFill>
                  <a:schemeClr val="bg1"/>
                </a:solidFill>
              </a:rPr>
              <a:t>It was almost a century from the founding of the Deaf School in Detroit (1873) until ILDA began (1971).</a:t>
            </a:r>
          </a:p>
          <a:p>
            <a:r>
              <a:rPr lang="en-US" sz="3200" dirty="0">
                <a:solidFill>
                  <a:schemeClr val="bg1"/>
                </a:solidFill>
              </a:rPr>
              <a:t>We may look back at certain events and decisions with criticism, but at the same time we see the hand of God at work.</a:t>
            </a:r>
          </a:p>
          <a:p>
            <a:r>
              <a:rPr lang="en-US" sz="3200" dirty="0">
                <a:solidFill>
                  <a:schemeClr val="bg1"/>
                </a:solidFill>
              </a:rPr>
              <a:t>ILDA came about at the right time place, in the right time, for the right purpose.</a:t>
            </a:r>
          </a:p>
          <a:p>
            <a:r>
              <a:rPr lang="en-US" sz="3200" dirty="0">
                <a:solidFill>
                  <a:schemeClr val="bg1"/>
                </a:solidFill>
              </a:rPr>
              <a:t>As for the future? … As in the past, the future in God’s hands.</a:t>
            </a:r>
          </a:p>
        </p:txBody>
      </p:sp>
    </p:spTree>
    <p:extLst>
      <p:ext uri="{BB962C8B-B14F-4D97-AF65-F5344CB8AC3E}">
        <p14:creationId xmlns:p14="http://schemas.microsoft.com/office/powerpoint/2010/main" val="2708407592"/>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15AA0FD0-C53E-4F2B-9705-57C152179508}"/>
              </a:ext>
            </a:extLst>
          </p:cNvPr>
          <p:cNvPicPr>
            <a:picLocks noGrp="1" noChangeAspect="1"/>
          </p:cNvPicPr>
          <p:nvPr>
            <p:ph idx="1"/>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381826" y="712876"/>
            <a:ext cx="5457374" cy="5416562"/>
          </a:xfrm>
          <a:prstGeom prst="rect">
            <a:avLst/>
          </a:prstGeom>
        </p:spPr>
      </p:pic>
    </p:spTree>
    <p:extLst>
      <p:ext uri="{BB962C8B-B14F-4D97-AF65-F5344CB8AC3E}">
        <p14:creationId xmlns:p14="http://schemas.microsoft.com/office/powerpoint/2010/main" val="2930892155"/>
      </p:ext>
    </p:extLst>
  </p:cSld>
  <p:clrMapOvr>
    <a:masterClrMapping/>
  </p:clrMapOvr>
  <p:transition spd="slow">
    <p:wipe dir="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337312433"/>
      </p:ext>
    </p:extLst>
  </p:cSld>
  <p:clrMapOvr>
    <a:masterClrMapping/>
  </p:clrMapOvr>
  <p:transition spd="slow">
    <p:wipe dir="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7893</TotalTime>
  <Words>3085</Words>
  <Application>Microsoft Office PowerPoint</Application>
  <PresentationFormat>Widescreen</PresentationFormat>
  <Paragraphs>343</Paragraphs>
  <Slides>45</Slides>
  <Notes>45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45</vt:i4>
      </vt:variant>
    </vt:vector>
  </HeadingPairs>
  <TitlesOfParts>
    <vt:vector size="49" baseType="lpstr">
      <vt:lpstr>Arial</vt:lpstr>
      <vt:lpstr>Calibri</vt:lpstr>
      <vt:lpstr>Calibri Light</vt:lpstr>
      <vt:lpstr>Office Theme</vt:lpstr>
      <vt:lpstr>PowerPoint Presentation</vt:lpstr>
      <vt:lpstr>PowerPoint Presentation</vt:lpstr>
      <vt:lpstr>International Lutheran Deaf Association</vt:lpstr>
      <vt:lpstr>PowerPoint Presentation</vt:lpstr>
      <vt:lpstr>Lutheran School for the Deaf, Detroit</vt:lpstr>
      <vt:lpstr>Lutheran School for the Deaf, Detroit</vt:lpstr>
      <vt:lpstr>1873              1893</vt:lpstr>
      <vt:lpstr>Missouri Synod Deaf Missions Begin</vt:lpstr>
      <vt:lpstr>Missouri Synod Deaf Missions Begin</vt:lpstr>
      <vt:lpstr>Missouri Synod Deaf Missions Begin</vt:lpstr>
      <vt:lpstr>Missouri Synod Deaf Missions Begin</vt:lpstr>
      <vt:lpstr>Missouri Synod Deaf Missions Begin</vt:lpstr>
      <vt:lpstr>Missouri Synod Deaf Missions Organize</vt:lpstr>
      <vt:lpstr>Missouri Synod Deaf Missions Organize</vt:lpstr>
      <vt:lpstr>Missouri Synod Deaf Missions Organize</vt:lpstr>
      <vt:lpstr>Missouri Synod Deaf Missions Organize</vt:lpstr>
      <vt:lpstr>Missouri Synod Deaf Missions Organize</vt:lpstr>
      <vt:lpstr>1909              1949</vt:lpstr>
      <vt:lpstr>Regional Conferences</vt:lpstr>
      <vt:lpstr>Regional Conferences</vt:lpstr>
      <vt:lpstr>Lutheran Deaf Mission Society (I)</vt:lpstr>
      <vt:lpstr>Lutheran Deaf Mission Society (I)</vt:lpstr>
      <vt:lpstr>A Push for a National Conference – 1st Try</vt:lpstr>
      <vt:lpstr>A Push for a National Conference – 1st Try</vt:lpstr>
      <vt:lpstr>A Push for a National Conference – 1st Try</vt:lpstr>
      <vt:lpstr>A Push for a National Conference – 1st Try</vt:lpstr>
      <vt:lpstr>A Push for a National Conference – 2nd Try</vt:lpstr>
      <vt:lpstr>A Push for a National Conference – 2nd Try</vt:lpstr>
      <vt:lpstr>A Push for a National Conference – 2nd Try</vt:lpstr>
      <vt:lpstr>A Push for a National Conference – 2nd Try</vt:lpstr>
      <vt:lpstr>Publicity &amp; Promotion</vt:lpstr>
      <vt:lpstr>What is the purpose of ILDA?</vt:lpstr>
      <vt:lpstr>ILDA – Why?</vt:lpstr>
      <vt:lpstr>July 16 – 18, 1971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Work of ILDA</vt:lpstr>
      <vt:lpstr>Concluding Thoughts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History of ILDA</dc:title>
  <dc:creator>Daryl</dc:creator>
  <cp:lastModifiedBy>RONALD FRIEDRICH</cp:lastModifiedBy>
  <cp:revision>134</cp:revision>
  <cp:lastPrinted>2017-07-26T21:19:03Z</cp:lastPrinted>
  <dcterms:created xsi:type="dcterms:W3CDTF">2017-06-25T14:22:49Z</dcterms:created>
  <dcterms:modified xsi:type="dcterms:W3CDTF">2017-07-27T02:09:17Z</dcterms:modified>
</cp:coreProperties>
</file>